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259" r:id="rId2"/>
    <p:sldId id="296" r:id="rId3"/>
    <p:sldId id="2248" r:id="rId4"/>
    <p:sldId id="2262" r:id="rId5"/>
    <p:sldId id="2247" r:id="rId6"/>
    <p:sldId id="2251" r:id="rId7"/>
    <p:sldId id="2263" r:id="rId8"/>
    <p:sldId id="2254" r:id="rId9"/>
    <p:sldId id="2252" r:id="rId10"/>
    <p:sldId id="2255" r:id="rId11"/>
    <p:sldId id="2256" r:id="rId12"/>
    <p:sldId id="2264" r:id="rId13"/>
    <p:sldId id="2265" r:id="rId14"/>
    <p:sldId id="2257" r:id="rId15"/>
    <p:sldId id="2266" r:id="rId16"/>
    <p:sldId id="2267" r:id="rId17"/>
    <p:sldId id="2240" r:id="rId18"/>
    <p:sldId id="2221" r:id="rId19"/>
    <p:sldId id="2224" r:id="rId20"/>
    <p:sldId id="2225" r:id="rId21"/>
    <p:sldId id="2227" r:id="rId22"/>
    <p:sldId id="2228" r:id="rId23"/>
    <p:sldId id="2246" r:id="rId24"/>
    <p:sldId id="2197" r:id="rId25"/>
    <p:sldId id="2213" r:id="rId26"/>
    <p:sldId id="2269" r:id="rId2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81A"/>
    <a:srgbClr val="EEF3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0" autoAdjust="0"/>
    <p:restoredTop sz="94660"/>
  </p:normalViewPr>
  <p:slideViewPr>
    <p:cSldViewPr>
      <p:cViewPr varScale="1">
        <p:scale>
          <a:sx n="136" d="100"/>
          <a:sy n="136" d="100"/>
        </p:scale>
        <p:origin x="96" y="33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7E4CD8-6E76-4C97-97B1-DC43DB7DEB1F}" type="datetimeFigureOut">
              <a:rPr lang="en-US" smtClean="0"/>
              <a:t>5/31/2022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005E4A-4C2B-41DA-BAFA-89B7AD336A24}" type="slidenum">
              <a:rPr lang="en-US" smtClean="0"/>
              <a:t>‹#›</a:t>
            </a:fld>
            <a:endParaRPr lang="en-US"/>
          </a:p>
        </p:txBody>
      </p:sp>
    </p:spTree>
    <p:extLst>
      <p:ext uri="{BB962C8B-B14F-4D97-AF65-F5344CB8AC3E}">
        <p14:creationId xmlns:p14="http://schemas.microsoft.com/office/powerpoint/2010/main" val="1830182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xmlns="" id="{0DBB2FAB-61D3-4431-AD3E-34C9704EF5B7}"/>
              </a:ext>
            </a:extLst>
          </p:cNvPr>
          <p:cNvSpPr>
            <a:spLocks noGrp="1" noRot="1" noChangeAspect="1"/>
          </p:cNvSpPr>
          <p:nvPr>
            <p:ph type="sldImg"/>
          </p:nvPr>
        </p:nvSpPr>
        <p:spPr bwMode="auto">
          <a:xfrm>
            <a:off x="422275" y="1241425"/>
            <a:ext cx="5953125" cy="33496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xmlns="" id="{05335DEF-EC31-403C-9CBB-576A8B71D8A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Ngân hàng số đang là một xu hướng kinh doanh lớn nằm trong 6 ưu tiên hàng đầu của ngành Ngân hàng đến năm 2020, kết quả này được tổng kết thông qua báo cáo nghiên cứu khảo sát của PwC trên quy mô toàn cầu, được thực hiện với sự tham gia của 157 giám đốc công nghệ thông tin cao cấp, các CIO, CTO và những đội ngũ lãnh đạo công nghệ thông tin tại các ngân hàng hàng đầu trên thế giới. 6 ưu tiên này bao gồm:</a:t>
            </a:r>
          </a:p>
          <a:p>
            <a:pPr eaLnBrk="1" hangingPunct="1">
              <a:spcBef>
                <a:spcPct val="0"/>
              </a:spcBef>
            </a:pPr>
            <a:r>
              <a:rPr lang="en-US" altLang="en-US"/>
              <a:t>Bên cạnh đó, yếu tố an ninh bảo mật cũng được xem như một trong số các tiêu chí quan trọng cần lưu ý khi phát triển nền tảng ngân hàng số nằm bảo vệ định danh, giao dịch và dữ liệu khách hàng – là điều kiện tiên quyết để duy trì niềm tin của khách hàng khi triển khai các dịch vụ trên nền tảng ngân hàng số</a:t>
            </a:r>
            <a:endParaRPr lang="en-US" altLang="en-US" i="1">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299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xmlns="" id="{0DBB2FAB-61D3-4431-AD3E-34C9704EF5B7}"/>
              </a:ext>
            </a:extLst>
          </p:cNvPr>
          <p:cNvSpPr>
            <a:spLocks noGrp="1" noRot="1" noChangeAspect="1"/>
          </p:cNvSpPr>
          <p:nvPr>
            <p:ph type="sldImg"/>
          </p:nvPr>
        </p:nvSpPr>
        <p:spPr bwMode="auto">
          <a:xfrm>
            <a:off x="422275" y="1241425"/>
            <a:ext cx="5953125" cy="33496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xmlns="" id="{05335DEF-EC31-403C-9CBB-576A8B71D8A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Ngân hàng số đang là một xu hướng kinh doanh lớn nằm trong 6 ưu tiên hàng đầu của ngành Ngân hàng đến năm 2020, kết quả này được tổng kết thông qua báo cáo nghiên cứu khảo sát của PwC trên quy mô toàn cầu, được thực hiện với sự tham gia của 157 giám đốc công nghệ thông tin cao cấp, các CIO, CTO và những đội ngũ lãnh đạo công nghệ thông tin tại các ngân hàng hàng đầu trên thế giới. 6 ưu tiên này bao gồm:</a:t>
            </a:r>
          </a:p>
          <a:p>
            <a:pPr eaLnBrk="1" hangingPunct="1">
              <a:spcBef>
                <a:spcPct val="0"/>
              </a:spcBef>
            </a:pPr>
            <a:r>
              <a:rPr lang="en-US" altLang="en-US"/>
              <a:t>Bên cạnh đó, yếu tố an ninh bảo mật cũng được xem như một trong số các tiêu chí quan trọng cần lưu ý khi phát triển nền tảng ngân hàng số nằm bảo vệ định danh, giao dịch và dữ liệu khách hàng – là điều kiện tiên quyết để duy trì niềm tin của khách hàng khi triển khai các dịch vụ trên nền tảng ngân hàng số</a:t>
            </a:r>
            <a:endParaRPr lang="en-US" altLang="en-US" i="1">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8747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xmlns="" id="{0DBB2FAB-61D3-4431-AD3E-34C9704EF5B7}"/>
              </a:ext>
            </a:extLst>
          </p:cNvPr>
          <p:cNvSpPr>
            <a:spLocks noGrp="1" noRot="1" noChangeAspect="1"/>
          </p:cNvSpPr>
          <p:nvPr>
            <p:ph type="sldImg"/>
          </p:nvPr>
        </p:nvSpPr>
        <p:spPr bwMode="auto">
          <a:xfrm>
            <a:off x="422275" y="1241425"/>
            <a:ext cx="5953125" cy="33496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xmlns="" id="{05335DEF-EC31-403C-9CBB-576A8B71D8A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Ngân hàng số đang là một xu hướng kinh doanh lớn nằm trong 6 ưu tiên hàng đầu của ngành Ngân hàng đến năm 2020, kết quả này được tổng kết thông qua báo cáo nghiên cứu khảo sát của PwC trên quy mô toàn cầu, được thực hiện với sự tham gia của 157 giám đốc công nghệ thông tin cao cấp, các CIO, CTO và những đội ngũ lãnh đạo công nghệ thông tin tại các ngân hàng hàng đầu trên thế giới. 6 ưu tiên này bao gồm:</a:t>
            </a:r>
          </a:p>
          <a:p>
            <a:pPr eaLnBrk="1" hangingPunct="1">
              <a:spcBef>
                <a:spcPct val="0"/>
              </a:spcBef>
            </a:pPr>
            <a:r>
              <a:rPr lang="en-US" altLang="en-US"/>
              <a:t>Bên cạnh đó, yếu tố an ninh bảo mật cũng được xem như một trong số các tiêu chí quan trọng cần lưu ý khi phát triển nền tảng ngân hàng số nằm bảo vệ định danh, giao dịch và dữ liệu khách hàng – là điều kiện tiên quyết để duy trì niềm tin của khách hàng khi triển khai các dịch vụ trên nền tảng ngân hàng số</a:t>
            </a:r>
            <a:endParaRPr lang="en-US" altLang="en-US" i="1">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9499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xmlns="" id="{0DBB2FAB-61D3-4431-AD3E-34C9704EF5B7}"/>
              </a:ext>
            </a:extLst>
          </p:cNvPr>
          <p:cNvSpPr>
            <a:spLocks noGrp="1" noRot="1" noChangeAspect="1"/>
          </p:cNvSpPr>
          <p:nvPr>
            <p:ph type="sldImg"/>
          </p:nvPr>
        </p:nvSpPr>
        <p:spPr bwMode="auto">
          <a:xfrm>
            <a:off x="422275" y="1241425"/>
            <a:ext cx="5953125" cy="33496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xmlns="" id="{05335DEF-EC31-403C-9CBB-576A8B71D8A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Ngân hàng số đang là một xu hướng kinh doanh lớn nằm trong 6 ưu tiên hàng đầu của ngành Ngân hàng đến năm 2020, kết quả này được tổng kết thông qua báo cáo nghiên cứu khảo sát của PwC trên quy mô toàn cầu, được thực hiện với sự tham gia của 157 giám đốc công nghệ thông tin cao cấp, các CIO, CTO và những đội ngũ lãnh đạo công nghệ thông tin tại các ngân hàng hàng đầu trên thế giới. 6 ưu tiên này bao gồm:</a:t>
            </a:r>
          </a:p>
          <a:p>
            <a:pPr eaLnBrk="1" hangingPunct="1">
              <a:spcBef>
                <a:spcPct val="0"/>
              </a:spcBef>
            </a:pPr>
            <a:r>
              <a:rPr lang="en-US" altLang="en-US"/>
              <a:t>Bên cạnh đó, yếu tố an ninh bảo mật cũng được xem như một trong số các tiêu chí quan trọng cần lưu ý khi phát triển nền tảng ngân hàng số nằm bảo vệ định danh, giao dịch và dữ liệu khách hàng – là điều kiện tiên quyết để duy trì niềm tin của khách hàng khi triển khai các dịch vụ trên nền tảng ngân hàng số</a:t>
            </a:r>
            <a:endParaRPr lang="en-US" altLang="en-US" i="1">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9769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xmlns="" id="{691308C2-10B2-4C8E-8604-8105F9181714}"/>
              </a:ext>
            </a:extLst>
          </p:cNvPr>
          <p:cNvSpPr>
            <a:spLocks noGrp="1" noRot="1" noChangeAspect="1"/>
          </p:cNvSpPr>
          <p:nvPr>
            <p:ph type="sldImg"/>
          </p:nvPr>
        </p:nvSpPr>
        <p:spPr bwMode="auto">
          <a:xfrm>
            <a:off x="422275" y="1241425"/>
            <a:ext cx="5953125" cy="33496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xmlns="" id="{8F79FD80-EE27-4DD3-8418-53639B2986C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i="1">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3394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xmlns="" id="{8962B023-9B7A-4631-BF56-3864186AC1B2}"/>
              </a:ext>
            </a:extLst>
          </p:cNvPr>
          <p:cNvSpPr>
            <a:spLocks noGrp="1" noRot="1" noChangeAspect="1"/>
          </p:cNvSpPr>
          <p:nvPr>
            <p:ph type="sldImg"/>
          </p:nvPr>
        </p:nvSpPr>
        <p:spPr bwMode="auto">
          <a:xfrm>
            <a:off x="422275" y="1241425"/>
            <a:ext cx="5953125" cy="33496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xmlns="" id="{94160070-ED9F-4249-9E4C-976323934F4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i="1">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3328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xmlns="" id="{4A33EBF0-2629-4F5D-A089-D34FBA8F0B89}"/>
              </a:ext>
            </a:extLst>
          </p:cNvPr>
          <p:cNvSpPr>
            <a:spLocks noGrp="1" noRot="1" noChangeAspect="1"/>
          </p:cNvSpPr>
          <p:nvPr>
            <p:ph type="sldImg"/>
          </p:nvPr>
        </p:nvSpPr>
        <p:spPr bwMode="auto">
          <a:xfrm>
            <a:off x="422275" y="1241425"/>
            <a:ext cx="5953125" cy="33496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xmlns="" id="{DDCF9118-10FA-492E-9F49-33FAD49E7A7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i="1">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3375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xmlns="" id="{C5D5D870-085D-4BB5-96B5-C6AE808AB62F}"/>
              </a:ext>
            </a:extLst>
          </p:cNvPr>
          <p:cNvSpPr>
            <a:spLocks noGrp="1" noRot="1" noChangeAspect="1"/>
          </p:cNvSpPr>
          <p:nvPr>
            <p:ph type="sldImg"/>
          </p:nvPr>
        </p:nvSpPr>
        <p:spPr bwMode="auto">
          <a:xfrm>
            <a:off x="422275" y="1241425"/>
            <a:ext cx="5953125" cy="33496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xmlns="" id="{DB838994-77CD-4148-A75C-EE559CCAEAB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i="1">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7379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xmlns="" id="{D13AC586-05DE-4616-BDE5-8043CA7A6822}"/>
              </a:ext>
            </a:extLst>
          </p:cNvPr>
          <p:cNvSpPr>
            <a:spLocks noGrp="1" noRot="1" noChangeAspect="1"/>
          </p:cNvSpPr>
          <p:nvPr>
            <p:ph type="sldImg"/>
          </p:nvPr>
        </p:nvSpPr>
        <p:spPr bwMode="auto">
          <a:xfrm>
            <a:off x="422275" y="1241425"/>
            <a:ext cx="5953125" cy="33496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a:extLst>
              <a:ext uri="{FF2B5EF4-FFF2-40B4-BE49-F238E27FC236}">
                <a16:creationId xmlns:a16="http://schemas.microsoft.com/office/drawing/2014/main" xmlns="" id="{22FD18F7-7BD1-4C28-9A0C-9AAAC89D6C9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i="1">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0230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xmlns="" id="{B32EA4C3-D75D-439E-AB9B-494885C633E8}"/>
              </a:ext>
            </a:extLst>
          </p:cNvPr>
          <p:cNvSpPr>
            <a:spLocks noGrp="1" noRot="1" noChangeAspect="1"/>
          </p:cNvSpPr>
          <p:nvPr>
            <p:ph type="sldImg"/>
          </p:nvPr>
        </p:nvSpPr>
        <p:spPr bwMode="auto">
          <a:xfrm>
            <a:off x="422275" y="1241425"/>
            <a:ext cx="5953125" cy="33496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xmlns="" id="{7EE48C55-598E-4E38-91ED-AC799B75099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i="1">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0014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xmlns="" id="{0D2E2EC0-751B-4325-84D6-44A50A42BDD5}"/>
              </a:ext>
            </a:extLst>
          </p:cNvPr>
          <p:cNvSpPr>
            <a:spLocks noGrp="1" noRot="1" noChangeAspect="1"/>
          </p:cNvSpPr>
          <p:nvPr>
            <p:ph type="sldImg"/>
          </p:nvPr>
        </p:nvSpPr>
        <p:spPr bwMode="auto">
          <a:xfrm>
            <a:off x="717550" y="1162050"/>
            <a:ext cx="5575300" cy="31369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a:extLst>
              <a:ext uri="{FF2B5EF4-FFF2-40B4-BE49-F238E27FC236}">
                <a16:creationId xmlns:a16="http://schemas.microsoft.com/office/drawing/2014/main" xmlns="" id="{2B3337A0-C0D3-4794-A7F8-F3765CB2FEB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i="1">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0445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xmlns="" id="{0DBB2FAB-61D3-4431-AD3E-34C9704EF5B7}"/>
              </a:ext>
            </a:extLst>
          </p:cNvPr>
          <p:cNvSpPr>
            <a:spLocks noGrp="1" noRot="1" noChangeAspect="1"/>
          </p:cNvSpPr>
          <p:nvPr>
            <p:ph type="sldImg"/>
          </p:nvPr>
        </p:nvSpPr>
        <p:spPr bwMode="auto">
          <a:xfrm>
            <a:off x="422275" y="1241425"/>
            <a:ext cx="5953125" cy="33496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xmlns="" id="{05335DEF-EC31-403C-9CBB-576A8B71D8A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Ngân hàng số đang là một xu hướng kinh doanh lớn nằm trong 6 ưu tiên hàng đầu của ngành Ngân hàng đến năm 2020, kết quả này được tổng kết thông qua báo cáo nghiên cứu khảo sát của PwC trên quy mô toàn cầu, được thực hiện với sự tham gia của 157 giám đốc công nghệ thông tin cao cấp, các CIO, CTO và những đội ngũ lãnh đạo công nghệ thông tin tại các ngân hàng hàng đầu trên thế giới. 6 ưu tiên này bao gồm:</a:t>
            </a:r>
          </a:p>
          <a:p>
            <a:pPr eaLnBrk="1" hangingPunct="1">
              <a:spcBef>
                <a:spcPct val="0"/>
              </a:spcBef>
            </a:pPr>
            <a:r>
              <a:rPr lang="en-US" altLang="en-US"/>
              <a:t>Bên cạnh đó, yếu tố an ninh bảo mật cũng được xem như một trong số các tiêu chí quan trọng cần lưu ý khi phát triển nền tảng ngân hàng số nằm bảo vệ định danh, giao dịch và dữ liệu khách hàng – là điều kiện tiên quyết để duy trì niềm tin của khách hàng khi triển khai các dịch vụ trên nền tảng ngân hàng số</a:t>
            </a:r>
            <a:endParaRPr lang="en-US" altLang="en-US" i="1">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9226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xmlns="" id="{85FA8E2D-54B3-4BB5-ADAD-37191E3A5606}"/>
              </a:ext>
            </a:extLst>
          </p:cNvPr>
          <p:cNvSpPr>
            <a:spLocks noGrp="1" noRot="1" noChangeAspect="1"/>
          </p:cNvSpPr>
          <p:nvPr>
            <p:ph type="sldImg"/>
          </p:nvPr>
        </p:nvSpPr>
        <p:spPr bwMode="auto">
          <a:xfrm>
            <a:off x="717550" y="1162050"/>
            <a:ext cx="5575300" cy="31369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xmlns="" id="{624CFB49-5D31-4EFD-B0CE-86F4CEAFEE5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i="1">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1036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xmlns="" id="{0DBB2FAB-61D3-4431-AD3E-34C9704EF5B7}"/>
              </a:ext>
            </a:extLst>
          </p:cNvPr>
          <p:cNvSpPr>
            <a:spLocks noGrp="1" noRot="1" noChangeAspect="1"/>
          </p:cNvSpPr>
          <p:nvPr>
            <p:ph type="sldImg"/>
          </p:nvPr>
        </p:nvSpPr>
        <p:spPr bwMode="auto">
          <a:xfrm>
            <a:off x="422275" y="1241425"/>
            <a:ext cx="5953125" cy="33496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xmlns="" id="{05335DEF-EC31-403C-9CBB-576A8B71D8A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Ngân hàng số đang là một xu hướng kinh doanh lớn nằm trong 6 ưu tiên hàng đầu của ngành Ngân hàng đến năm 2020, kết quả này được tổng kết thông qua báo cáo nghiên cứu khảo sát của PwC trên quy mô toàn cầu, được thực hiện với sự tham gia của 157 giám đốc công nghệ thông tin cao cấp, các CIO, CTO và những đội ngũ lãnh đạo công nghệ thông tin tại các ngân hàng hàng đầu trên thế giới. 6 ưu tiên này bao gồm:</a:t>
            </a:r>
          </a:p>
          <a:p>
            <a:pPr eaLnBrk="1" hangingPunct="1">
              <a:spcBef>
                <a:spcPct val="0"/>
              </a:spcBef>
            </a:pPr>
            <a:r>
              <a:rPr lang="en-US" altLang="en-US"/>
              <a:t>Bên cạnh đó, yếu tố an ninh bảo mật cũng được xem như một trong số các tiêu chí quan trọng cần lưu ý khi phát triển nền tảng ngân hàng số nằm bảo vệ định danh, giao dịch và dữ liệu khách hàng – là điều kiện tiên quyết để duy trì niềm tin của khách hàng khi triển khai các dịch vụ trên nền tảng ngân hàng số</a:t>
            </a:r>
            <a:endParaRPr lang="en-US" altLang="en-US" i="1">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244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xmlns="" id="{0DBB2FAB-61D3-4431-AD3E-34C9704EF5B7}"/>
              </a:ext>
            </a:extLst>
          </p:cNvPr>
          <p:cNvSpPr>
            <a:spLocks noGrp="1" noRot="1" noChangeAspect="1"/>
          </p:cNvSpPr>
          <p:nvPr>
            <p:ph type="sldImg"/>
          </p:nvPr>
        </p:nvSpPr>
        <p:spPr bwMode="auto">
          <a:xfrm>
            <a:off x="422275" y="1241425"/>
            <a:ext cx="5953125" cy="33496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xmlns="" id="{05335DEF-EC31-403C-9CBB-576A8B71D8A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Ngân hàng số đang là một xu hướng kinh doanh lớn nằm trong 6 ưu tiên hàng đầu của ngành Ngân hàng đến năm 2020, kết quả này được tổng kết thông qua báo cáo nghiên cứu khảo sát của PwC trên quy mô toàn cầu, được thực hiện với sự tham gia của 157 giám đốc công nghệ thông tin cao cấp, các CIO, CTO và những đội ngũ lãnh đạo công nghệ thông tin tại các ngân hàng hàng đầu trên thế giới. 6 ưu tiên này bao gồm:</a:t>
            </a:r>
          </a:p>
          <a:p>
            <a:pPr eaLnBrk="1" hangingPunct="1">
              <a:spcBef>
                <a:spcPct val="0"/>
              </a:spcBef>
            </a:pPr>
            <a:r>
              <a:rPr lang="en-US" altLang="en-US"/>
              <a:t>Bên cạnh đó, yếu tố an ninh bảo mật cũng được xem như một trong số các tiêu chí quan trọng cần lưu ý khi phát triển nền tảng ngân hàng số nằm bảo vệ định danh, giao dịch và dữ liệu khách hàng – là điều kiện tiên quyết để duy trì niềm tin của khách hàng khi triển khai các dịch vụ trên nền tảng ngân hàng số</a:t>
            </a:r>
            <a:endParaRPr lang="en-US" altLang="en-US" i="1">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2921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xmlns="" id="{0DBB2FAB-61D3-4431-AD3E-34C9704EF5B7}"/>
              </a:ext>
            </a:extLst>
          </p:cNvPr>
          <p:cNvSpPr>
            <a:spLocks noGrp="1" noRot="1" noChangeAspect="1"/>
          </p:cNvSpPr>
          <p:nvPr>
            <p:ph type="sldImg"/>
          </p:nvPr>
        </p:nvSpPr>
        <p:spPr bwMode="auto">
          <a:xfrm>
            <a:off x="422275" y="1241425"/>
            <a:ext cx="5953125" cy="33496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xmlns="" id="{05335DEF-EC31-403C-9CBB-576A8B71D8A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Ngân hàng số đang là một xu hướng kinh doanh lớn nằm trong 6 ưu tiên hàng đầu của ngành Ngân hàng đến năm 2020, kết quả này được tổng kết thông qua báo cáo nghiên cứu khảo sát của PwC trên quy mô toàn cầu, được thực hiện với sự tham gia của 157 giám đốc công nghệ thông tin cao cấp, các CIO, CTO và những đội ngũ lãnh đạo công nghệ thông tin tại các ngân hàng hàng đầu trên thế giới. 6 ưu tiên này bao gồm:</a:t>
            </a:r>
          </a:p>
          <a:p>
            <a:pPr eaLnBrk="1" hangingPunct="1">
              <a:spcBef>
                <a:spcPct val="0"/>
              </a:spcBef>
            </a:pPr>
            <a:r>
              <a:rPr lang="en-US" altLang="en-US"/>
              <a:t>Bên cạnh đó, yếu tố an ninh bảo mật cũng được xem như một trong số các tiêu chí quan trọng cần lưu ý khi phát triển nền tảng ngân hàng số nằm bảo vệ định danh, giao dịch và dữ liệu khách hàng – là điều kiện tiên quyết để duy trì niềm tin của khách hàng khi triển khai các dịch vụ trên nền tảng ngân hàng số</a:t>
            </a:r>
            <a:endParaRPr lang="en-US" altLang="en-US" i="1">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2881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xmlns="" id="{0DBB2FAB-61D3-4431-AD3E-34C9704EF5B7}"/>
              </a:ext>
            </a:extLst>
          </p:cNvPr>
          <p:cNvSpPr>
            <a:spLocks noGrp="1" noRot="1" noChangeAspect="1"/>
          </p:cNvSpPr>
          <p:nvPr>
            <p:ph type="sldImg"/>
          </p:nvPr>
        </p:nvSpPr>
        <p:spPr bwMode="auto">
          <a:xfrm>
            <a:off x="422275" y="1241425"/>
            <a:ext cx="5953125" cy="33496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xmlns="" id="{05335DEF-EC31-403C-9CBB-576A8B71D8A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Ngân hàng số đang là một xu hướng kinh doanh lớn nằm trong 6 ưu tiên hàng đầu của ngành Ngân hàng đến năm 2020, kết quả này được tổng kết thông qua báo cáo nghiên cứu khảo sát của PwC trên quy mô toàn cầu, được thực hiện với sự tham gia của 157 giám đốc công nghệ thông tin cao cấp, các CIO, CTO và những đội ngũ lãnh đạo công nghệ thông tin tại các ngân hàng hàng đầu trên thế giới. 6 ưu tiên này bao gồm:</a:t>
            </a:r>
          </a:p>
          <a:p>
            <a:pPr eaLnBrk="1" hangingPunct="1">
              <a:spcBef>
                <a:spcPct val="0"/>
              </a:spcBef>
            </a:pPr>
            <a:r>
              <a:rPr lang="en-US" altLang="en-US"/>
              <a:t>Bên cạnh đó, yếu tố an ninh bảo mật cũng được xem như một trong số các tiêu chí quan trọng cần lưu ý khi phát triển nền tảng ngân hàng số nằm bảo vệ định danh, giao dịch và dữ liệu khách hàng – là điều kiện tiên quyết để duy trì niềm tin của khách hàng khi triển khai các dịch vụ trên nền tảng ngân hàng số</a:t>
            </a:r>
            <a:endParaRPr lang="en-US" altLang="en-US" i="1">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6898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xmlns="" id="{0DBB2FAB-61D3-4431-AD3E-34C9704EF5B7}"/>
              </a:ext>
            </a:extLst>
          </p:cNvPr>
          <p:cNvSpPr>
            <a:spLocks noGrp="1" noRot="1" noChangeAspect="1"/>
          </p:cNvSpPr>
          <p:nvPr>
            <p:ph type="sldImg"/>
          </p:nvPr>
        </p:nvSpPr>
        <p:spPr bwMode="auto">
          <a:xfrm>
            <a:off x="422275" y="1241425"/>
            <a:ext cx="5953125" cy="33496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xmlns="" id="{05335DEF-EC31-403C-9CBB-576A8B71D8A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Ngân hàng số đang là một xu hướng kinh doanh lớn nằm trong 6 ưu tiên hàng đầu của ngành Ngân hàng đến năm 2020, kết quả này được tổng kết thông qua báo cáo nghiên cứu khảo sát của PwC trên quy mô toàn cầu, được thực hiện với sự tham gia của 157 giám đốc công nghệ thông tin cao cấp, các CIO, CTO và những đội ngũ lãnh đạo công nghệ thông tin tại các ngân hàng hàng đầu trên thế giới. 6 ưu tiên này bao gồm:</a:t>
            </a:r>
          </a:p>
          <a:p>
            <a:pPr eaLnBrk="1" hangingPunct="1">
              <a:spcBef>
                <a:spcPct val="0"/>
              </a:spcBef>
            </a:pPr>
            <a:r>
              <a:rPr lang="en-US" altLang="en-US"/>
              <a:t>Bên cạnh đó, yếu tố an ninh bảo mật cũng được xem như một trong số các tiêu chí quan trọng cần lưu ý khi phát triển nền tảng ngân hàng số nằm bảo vệ định danh, giao dịch và dữ liệu khách hàng – là điều kiện tiên quyết để duy trì niềm tin của khách hàng khi triển khai các dịch vụ trên nền tảng ngân hàng số</a:t>
            </a:r>
            <a:endParaRPr lang="en-US" altLang="en-US" i="1">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7116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xmlns="" id="{0DBB2FAB-61D3-4431-AD3E-34C9704EF5B7}"/>
              </a:ext>
            </a:extLst>
          </p:cNvPr>
          <p:cNvSpPr>
            <a:spLocks noGrp="1" noRot="1" noChangeAspect="1"/>
          </p:cNvSpPr>
          <p:nvPr>
            <p:ph type="sldImg"/>
          </p:nvPr>
        </p:nvSpPr>
        <p:spPr bwMode="auto">
          <a:xfrm>
            <a:off x="422275" y="1241425"/>
            <a:ext cx="5953125" cy="33496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xmlns="" id="{05335DEF-EC31-403C-9CBB-576A8B71D8A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Ngân hàng số đang là một xu hướng kinh doanh lớn nằm trong 6 ưu tiên hàng đầu của ngành Ngân hàng đến năm 2020, kết quả này được tổng kết thông qua báo cáo nghiên cứu khảo sát của PwC trên quy mô toàn cầu, được thực hiện với sự tham gia của 157 giám đốc công nghệ thông tin cao cấp, các CIO, CTO và những đội ngũ lãnh đạo công nghệ thông tin tại các ngân hàng hàng đầu trên thế giới. 6 ưu tiên này bao gồm:</a:t>
            </a:r>
          </a:p>
          <a:p>
            <a:pPr eaLnBrk="1" hangingPunct="1">
              <a:spcBef>
                <a:spcPct val="0"/>
              </a:spcBef>
            </a:pPr>
            <a:r>
              <a:rPr lang="en-US" altLang="en-US"/>
              <a:t>Bên cạnh đó, yếu tố an ninh bảo mật cũng được xem như một trong số các tiêu chí quan trọng cần lưu ý khi phát triển nền tảng ngân hàng số nằm bảo vệ định danh, giao dịch và dữ liệu khách hàng – là điều kiện tiên quyết để duy trì niềm tin của khách hàng khi triển khai các dịch vụ trên nền tảng ngân hàng số</a:t>
            </a:r>
            <a:endParaRPr lang="en-US" altLang="en-US" i="1">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3032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xmlns="" id="{0DBB2FAB-61D3-4431-AD3E-34C9704EF5B7}"/>
              </a:ext>
            </a:extLst>
          </p:cNvPr>
          <p:cNvSpPr>
            <a:spLocks noGrp="1" noRot="1" noChangeAspect="1"/>
          </p:cNvSpPr>
          <p:nvPr>
            <p:ph type="sldImg"/>
          </p:nvPr>
        </p:nvSpPr>
        <p:spPr bwMode="auto">
          <a:xfrm>
            <a:off x="422275" y="1241425"/>
            <a:ext cx="5953125" cy="33496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xmlns="" id="{05335DEF-EC31-403C-9CBB-576A8B71D8A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Ngân hàng số đang là một xu hướng kinh doanh lớn nằm trong 6 ưu tiên hàng đầu của ngành Ngân hàng đến năm 2020, kết quả này được tổng kết thông qua báo cáo nghiên cứu khảo sát của PwC trên quy mô toàn cầu, được thực hiện với sự tham gia của 157 giám đốc công nghệ thông tin cao cấp, các CIO, CTO và những đội ngũ lãnh đạo công nghệ thông tin tại các ngân hàng hàng đầu trên thế giới. 6 ưu tiên này bao gồm:</a:t>
            </a:r>
          </a:p>
          <a:p>
            <a:pPr eaLnBrk="1" hangingPunct="1">
              <a:spcBef>
                <a:spcPct val="0"/>
              </a:spcBef>
            </a:pPr>
            <a:r>
              <a:rPr lang="en-US" altLang="en-US"/>
              <a:t>Bên cạnh đó, yếu tố an ninh bảo mật cũng được xem như một trong số các tiêu chí quan trọng cần lưu ý khi phát triển nền tảng ngân hàng số nằm bảo vệ định danh, giao dịch và dữ liệu khách hàng – là điều kiện tiên quyết để duy trì niềm tin của khách hàng khi triển khai các dịch vụ trên nền tảng ngân hàng số</a:t>
            </a:r>
            <a:endParaRPr lang="en-US" altLang="en-US" i="1">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5839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0EEDF5B-7623-4AEC-B000-4F9DC29134E6}" type="datetimeFigureOut">
              <a:rPr lang="en-US" smtClean="0"/>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6FE04-3661-4F79-9EC9-0B596A760C44}" type="slidenum">
              <a:rPr lang="en-US" smtClean="0"/>
              <a:t>‹#›</a:t>
            </a:fld>
            <a:endParaRPr lang="en-US"/>
          </a:p>
        </p:txBody>
      </p:sp>
    </p:spTree>
    <p:extLst>
      <p:ext uri="{BB962C8B-B14F-4D97-AF65-F5344CB8AC3E}">
        <p14:creationId xmlns:p14="http://schemas.microsoft.com/office/powerpoint/2010/main" val="2040966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EEDF5B-7623-4AEC-B000-4F9DC29134E6}" type="datetimeFigureOut">
              <a:rPr lang="en-US" smtClean="0"/>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6FE04-3661-4F79-9EC9-0B596A760C44}" type="slidenum">
              <a:rPr lang="en-US" smtClean="0"/>
              <a:t>‹#›</a:t>
            </a:fld>
            <a:endParaRPr lang="en-US"/>
          </a:p>
        </p:txBody>
      </p:sp>
    </p:spTree>
    <p:extLst>
      <p:ext uri="{BB962C8B-B14F-4D97-AF65-F5344CB8AC3E}">
        <p14:creationId xmlns:p14="http://schemas.microsoft.com/office/powerpoint/2010/main" val="1268288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EEDF5B-7623-4AEC-B000-4F9DC29134E6}" type="datetimeFigureOut">
              <a:rPr lang="en-US" smtClean="0"/>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6FE04-3661-4F79-9EC9-0B596A760C44}" type="slidenum">
              <a:rPr lang="en-US" smtClean="0"/>
              <a:t>‹#›</a:t>
            </a:fld>
            <a:endParaRPr lang="en-US"/>
          </a:p>
        </p:txBody>
      </p:sp>
    </p:spTree>
    <p:extLst>
      <p:ext uri="{BB962C8B-B14F-4D97-AF65-F5344CB8AC3E}">
        <p14:creationId xmlns:p14="http://schemas.microsoft.com/office/powerpoint/2010/main" val="873416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xmlns="" id="{29EC217F-B8D6-4737-8C71-041A42E477A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3410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EEDF5B-7623-4AEC-B000-4F9DC29134E6}" type="datetimeFigureOut">
              <a:rPr lang="en-US" smtClean="0"/>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6FE04-3661-4F79-9EC9-0B596A760C44}" type="slidenum">
              <a:rPr lang="en-US" smtClean="0"/>
              <a:t>‹#›</a:t>
            </a:fld>
            <a:endParaRPr lang="en-US"/>
          </a:p>
        </p:txBody>
      </p:sp>
    </p:spTree>
    <p:extLst>
      <p:ext uri="{BB962C8B-B14F-4D97-AF65-F5344CB8AC3E}">
        <p14:creationId xmlns:p14="http://schemas.microsoft.com/office/powerpoint/2010/main" val="2923205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EEDF5B-7623-4AEC-B000-4F9DC29134E6}" type="datetimeFigureOut">
              <a:rPr lang="en-US" smtClean="0"/>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6FE04-3661-4F79-9EC9-0B596A760C44}" type="slidenum">
              <a:rPr lang="en-US" smtClean="0"/>
              <a:t>‹#›</a:t>
            </a:fld>
            <a:endParaRPr lang="en-US"/>
          </a:p>
        </p:txBody>
      </p:sp>
    </p:spTree>
    <p:extLst>
      <p:ext uri="{BB962C8B-B14F-4D97-AF65-F5344CB8AC3E}">
        <p14:creationId xmlns:p14="http://schemas.microsoft.com/office/powerpoint/2010/main" val="2709556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0EEDF5B-7623-4AEC-B000-4F9DC29134E6}" type="datetimeFigureOut">
              <a:rPr lang="en-US" smtClean="0"/>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56FE04-3661-4F79-9EC9-0B596A760C44}" type="slidenum">
              <a:rPr lang="en-US" smtClean="0"/>
              <a:t>‹#›</a:t>
            </a:fld>
            <a:endParaRPr lang="en-US"/>
          </a:p>
        </p:txBody>
      </p:sp>
    </p:spTree>
    <p:extLst>
      <p:ext uri="{BB962C8B-B14F-4D97-AF65-F5344CB8AC3E}">
        <p14:creationId xmlns:p14="http://schemas.microsoft.com/office/powerpoint/2010/main" val="2582795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EEDF5B-7623-4AEC-B000-4F9DC29134E6}" type="datetimeFigureOut">
              <a:rPr lang="en-US" smtClean="0"/>
              <a:t>5/31/2022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56FE04-3661-4F79-9EC9-0B596A760C44}" type="slidenum">
              <a:rPr lang="en-US" smtClean="0"/>
              <a:t>‹#›</a:t>
            </a:fld>
            <a:endParaRPr lang="en-US"/>
          </a:p>
        </p:txBody>
      </p:sp>
    </p:spTree>
    <p:extLst>
      <p:ext uri="{BB962C8B-B14F-4D97-AF65-F5344CB8AC3E}">
        <p14:creationId xmlns:p14="http://schemas.microsoft.com/office/powerpoint/2010/main" val="3110520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EEDF5B-7623-4AEC-B000-4F9DC29134E6}" type="datetimeFigureOut">
              <a:rPr lang="en-US" smtClean="0"/>
              <a:t>5/31/2022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56FE04-3661-4F79-9EC9-0B596A760C44}" type="slidenum">
              <a:rPr lang="en-US" smtClean="0"/>
              <a:t>‹#›</a:t>
            </a:fld>
            <a:endParaRPr lang="en-US"/>
          </a:p>
        </p:txBody>
      </p:sp>
    </p:spTree>
    <p:extLst>
      <p:ext uri="{BB962C8B-B14F-4D97-AF65-F5344CB8AC3E}">
        <p14:creationId xmlns:p14="http://schemas.microsoft.com/office/powerpoint/2010/main" val="1658594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EEDF5B-7623-4AEC-B000-4F9DC29134E6}" type="datetimeFigureOut">
              <a:rPr lang="en-US" smtClean="0"/>
              <a:t>5/31/2022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56FE04-3661-4F79-9EC9-0B596A760C44}" type="slidenum">
              <a:rPr lang="en-US" smtClean="0"/>
              <a:t>‹#›</a:t>
            </a:fld>
            <a:endParaRPr lang="en-US"/>
          </a:p>
        </p:txBody>
      </p:sp>
    </p:spTree>
    <p:extLst>
      <p:ext uri="{BB962C8B-B14F-4D97-AF65-F5344CB8AC3E}">
        <p14:creationId xmlns:p14="http://schemas.microsoft.com/office/powerpoint/2010/main" val="177501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EEDF5B-7623-4AEC-B000-4F9DC29134E6}" type="datetimeFigureOut">
              <a:rPr lang="en-US" smtClean="0"/>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56FE04-3661-4F79-9EC9-0B596A760C44}" type="slidenum">
              <a:rPr lang="en-US" smtClean="0"/>
              <a:t>‹#›</a:t>
            </a:fld>
            <a:endParaRPr lang="en-US"/>
          </a:p>
        </p:txBody>
      </p:sp>
    </p:spTree>
    <p:extLst>
      <p:ext uri="{BB962C8B-B14F-4D97-AF65-F5344CB8AC3E}">
        <p14:creationId xmlns:p14="http://schemas.microsoft.com/office/powerpoint/2010/main" val="405139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EEDF5B-7623-4AEC-B000-4F9DC29134E6}" type="datetimeFigureOut">
              <a:rPr lang="en-US" smtClean="0"/>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56FE04-3661-4F79-9EC9-0B596A760C44}" type="slidenum">
              <a:rPr lang="en-US" smtClean="0"/>
              <a:t>‹#›</a:t>
            </a:fld>
            <a:endParaRPr lang="en-US"/>
          </a:p>
        </p:txBody>
      </p:sp>
    </p:spTree>
    <p:extLst>
      <p:ext uri="{BB962C8B-B14F-4D97-AF65-F5344CB8AC3E}">
        <p14:creationId xmlns:p14="http://schemas.microsoft.com/office/powerpoint/2010/main" val="2338918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0EEDF5B-7623-4AEC-B000-4F9DC29134E6}" type="datetimeFigureOut">
              <a:rPr lang="en-US" smtClean="0"/>
              <a:t>5/31/2022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C56FE04-3661-4F79-9EC9-0B596A760C44}" type="slidenum">
              <a:rPr lang="en-US" smtClean="0"/>
              <a:t>‹#›</a:t>
            </a:fld>
            <a:endParaRPr lang="en-US"/>
          </a:p>
        </p:txBody>
      </p:sp>
    </p:spTree>
    <p:extLst>
      <p:ext uri="{BB962C8B-B14F-4D97-AF65-F5344CB8AC3E}">
        <p14:creationId xmlns:p14="http://schemas.microsoft.com/office/powerpoint/2010/main" val="3215690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4.png"/><Relationship Id="rId4" Type="http://schemas.openxmlformats.org/officeDocument/2006/relationships/image" Target="../media/image56.emf"/></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70.emf"/><Relationship Id="rId5" Type="http://schemas.openxmlformats.org/officeDocument/2006/relationships/image" Target="../media/image69.png"/><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72.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7.jpeg"/><Relationship Id="rId3" Type="http://schemas.openxmlformats.org/officeDocument/2006/relationships/image" Target="../media/image4.png"/><Relationship Id="rId7" Type="http://schemas.openxmlformats.org/officeDocument/2006/relationships/image" Target="../media/image24.jpeg"/><Relationship Id="rId12"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jpeg"/><Relationship Id="rId11" Type="http://schemas.openxmlformats.org/officeDocument/2006/relationships/image" Target="../media/image20.png"/><Relationship Id="rId5" Type="http://schemas.openxmlformats.org/officeDocument/2006/relationships/image" Target="../media/image22.jpeg"/><Relationship Id="rId10" Type="http://schemas.openxmlformats.org/officeDocument/2006/relationships/image" Target="../media/image19.png"/><Relationship Id="rId4" Type="http://schemas.openxmlformats.org/officeDocument/2006/relationships/image" Target="../media/image21.jpeg"/><Relationship Id="rId9" Type="http://schemas.openxmlformats.org/officeDocument/2006/relationships/image" Target="../media/image25.jpeg"/><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5.jpeg"/><Relationship Id="rId11" Type="http://schemas.openxmlformats.org/officeDocument/2006/relationships/image" Target="../media/image34.png"/><Relationship Id="rId5" Type="http://schemas.openxmlformats.org/officeDocument/2006/relationships/image" Target="../media/image30.jpeg"/><Relationship Id="rId10" Type="http://schemas.openxmlformats.org/officeDocument/2006/relationships/image" Target="../media/image33.png"/><Relationship Id="rId4" Type="http://schemas.openxmlformats.org/officeDocument/2006/relationships/image" Target="../media/image29.jpe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4.png"/><Relationship Id="rId7" Type="http://schemas.openxmlformats.org/officeDocument/2006/relationships/image" Target="../media/image38.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jpeg"/><Relationship Id="rId10" Type="http://schemas.openxmlformats.org/officeDocument/2006/relationships/image" Target="../media/image41.png"/><Relationship Id="rId4" Type="http://schemas.openxmlformats.org/officeDocument/2006/relationships/image" Target="../media/image35.jpeg"/><Relationship Id="rId9" Type="http://schemas.openxmlformats.org/officeDocument/2006/relationships/image" Target="../media/image40.jpeg"/></Relationships>
</file>

<file path=ppt/slides/_rels/slide9.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4.pn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xmlns="" id="{2DF07F58-CFFC-47C3-AFEB-99F7B42092D2}"/>
              </a:ext>
            </a:extLst>
          </p:cNvPr>
          <p:cNvSpPr txBox="1">
            <a:spLocks noChangeArrowheads="1"/>
          </p:cNvSpPr>
          <p:nvPr/>
        </p:nvSpPr>
        <p:spPr bwMode="auto">
          <a:xfrm>
            <a:off x="0" y="1871558"/>
            <a:ext cx="9067800" cy="140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ts val="300"/>
              </a:spcBef>
              <a:spcAft>
                <a:spcPts val="300"/>
              </a:spcAft>
              <a:buFontTx/>
              <a:buNone/>
            </a:pPr>
            <a:r>
              <a:rPr lang="en-US" altLang="en-US" sz="4000" b="1">
                <a:solidFill>
                  <a:srgbClr val="002060"/>
                </a:solidFill>
                <a:latin typeface="Times New Roman" panose="02020603050405020304" pitchFamily="18" charset="0"/>
                <a:cs typeface="Times New Roman" panose="02020603050405020304" pitchFamily="18" charset="0"/>
              </a:rPr>
              <a:t>PHÁT TRIỂN HỆ THỐNG </a:t>
            </a:r>
          </a:p>
          <a:p>
            <a:pPr algn="ctr" eaLnBrk="1" hangingPunct="1">
              <a:lnSpc>
                <a:spcPct val="100000"/>
              </a:lnSpc>
              <a:spcBef>
                <a:spcPts val="300"/>
              </a:spcBef>
              <a:spcAft>
                <a:spcPts val="300"/>
              </a:spcAft>
              <a:buFontTx/>
              <a:buNone/>
            </a:pPr>
            <a:r>
              <a:rPr lang="en-US" altLang="en-US" sz="4000" b="1">
                <a:solidFill>
                  <a:srgbClr val="002060"/>
                </a:solidFill>
                <a:latin typeface="Times New Roman" panose="02020603050405020304" pitchFamily="18" charset="0"/>
                <a:cs typeface="Times New Roman" panose="02020603050405020304" pitchFamily="18" charset="0"/>
              </a:rPr>
              <a:t>BLOCKCHAIN – NAM A BANK COIN</a:t>
            </a:r>
            <a:endParaRPr lang="en-GB" altLang="en-US" sz="4000" b="1">
              <a:solidFill>
                <a:srgbClr val="002060"/>
              </a:solidFill>
              <a:latin typeface="Times New Roman" panose="02020603050405020304" pitchFamily="18" charset="0"/>
              <a:cs typeface="Times New Roman" panose="02020603050405020304" pitchFamily="18" charset="0"/>
            </a:endParaRPr>
          </a:p>
        </p:txBody>
      </p:sp>
      <p:sp>
        <p:nvSpPr>
          <p:cNvPr id="4" name="TextBox 9">
            <a:extLst>
              <a:ext uri="{FF2B5EF4-FFF2-40B4-BE49-F238E27FC236}">
                <a16:creationId xmlns:a16="http://schemas.microsoft.com/office/drawing/2014/main" xmlns="" id="{7CCAAD37-2E95-45CC-93BB-4770FCDC49D9}"/>
              </a:ext>
            </a:extLst>
          </p:cNvPr>
          <p:cNvSpPr txBox="1">
            <a:spLocks noChangeArrowheads="1"/>
          </p:cNvSpPr>
          <p:nvPr/>
        </p:nvSpPr>
        <p:spPr bwMode="auto">
          <a:xfrm>
            <a:off x="2362200" y="3271941"/>
            <a:ext cx="441960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ts val="300"/>
              </a:spcBef>
              <a:spcAft>
                <a:spcPts val="300"/>
              </a:spcAft>
              <a:buFontTx/>
              <a:buNone/>
            </a:pPr>
            <a:r>
              <a:rPr lang="en-US" altLang="en-US" sz="2500" b="1">
                <a:solidFill>
                  <a:srgbClr val="0070C0"/>
                </a:solidFill>
                <a:latin typeface="Times New Roman" panose="02020603050405020304" pitchFamily="18" charset="0"/>
                <a:cs typeface="Times New Roman" panose="02020603050405020304" pitchFamily="18" charset="0"/>
              </a:rPr>
              <a:t>Khối: Công Nghệ Thông Tin</a:t>
            </a:r>
            <a:endParaRPr lang="en-GB" altLang="en-US" sz="2500" b="1">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80117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B8AE23D-D516-4366-8696-A6C0482EDD79}"/>
              </a:ext>
            </a:extLst>
          </p:cNvPr>
          <p:cNvPicPr>
            <a:picLocks noChangeAspect="1"/>
          </p:cNvPicPr>
          <p:nvPr/>
        </p:nvPicPr>
        <p:blipFill>
          <a:blip r:embed="rId3"/>
          <a:stretch>
            <a:fillRect/>
          </a:stretch>
        </p:blipFill>
        <p:spPr>
          <a:xfrm>
            <a:off x="0" y="0"/>
            <a:ext cx="9144000" cy="660400"/>
          </a:xfrm>
          <a:prstGeom prst="rect">
            <a:avLst/>
          </a:prstGeom>
        </p:spPr>
      </p:pic>
      <p:sp>
        <p:nvSpPr>
          <p:cNvPr id="12" name="Rectangle: Rounded Corners 11">
            <a:extLst>
              <a:ext uri="{FF2B5EF4-FFF2-40B4-BE49-F238E27FC236}">
                <a16:creationId xmlns:a16="http://schemas.microsoft.com/office/drawing/2014/main" xmlns="" id="{223B78FB-A3D7-48BB-BF21-1CEDACFFA18C}"/>
              </a:ext>
            </a:extLst>
          </p:cNvPr>
          <p:cNvSpPr/>
          <p:nvPr/>
        </p:nvSpPr>
        <p:spPr>
          <a:xfrm>
            <a:off x="133350" y="3977890"/>
            <a:ext cx="8705850" cy="9686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Để triển khai thành công, cần phân công hợp lý giữa Nam A Bank và các đối tác liên kết theo hướng bổ sung lẫn nhau: Nam A Bank phải là Đơn vị tạo dựng hạ tầng cơ bản của hệ thống tiền tệ và các Đối tác liên kết sử dụng để phục vụ khách hàng</a:t>
            </a:r>
          </a:p>
        </p:txBody>
      </p:sp>
      <p:sp>
        <p:nvSpPr>
          <p:cNvPr id="14" name="Rectangle: Rounded Corners 13">
            <a:extLst>
              <a:ext uri="{FF2B5EF4-FFF2-40B4-BE49-F238E27FC236}">
                <a16:creationId xmlns:a16="http://schemas.microsoft.com/office/drawing/2014/main" xmlns="" id="{C4AD89CC-FA23-4344-AADC-810903A9E97C}"/>
              </a:ext>
            </a:extLst>
          </p:cNvPr>
          <p:cNvSpPr/>
          <p:nvPr/>
        </p:nvSpPr>
        <p:spPr>
          <a:xfrm>
            <a:off x="133350" y="1809750"/>
            <a:ext cx="4514850" cy="19814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solidFill>
                  <a:srgbClr val="002060"/>
                </a:solidFill>
                <a:latin typeface="Times New Roman" panose="02020603050405020304" pitchFamily="18" charset="0"/>
                <a:cs typeface="Times New Roman" panose="02020603050405020304" pitchFamily="18" charset="0"/>
              </a:rPr>
              <a:t>Nam A Bank phải đưa ra một hệ thống thanh toán với khả năng tiếp cận các tài khoản thanh toán của mình (</a:t>
            </a:r>
            <a:r>
              <a:rPr lang="en-US" i="1">
                <a:solidFill>
                  <a:srgbClr val="002060"/>
                </a:solidFill>
                <a:latin typeface="Times New Roman" panose="02020603050405020304" pitchFamily="18" charset="0"/>
                <a:cs typeface="Times New Roman" panose="02020603050405020304" pitchFamily="18" charset="0"/>
              </a:rPr>
              <a:t>Cổng thanh toán Nam A Bank</a:t>
            </a:r>
            <a:r>
              <a:rPr lang="en-US">
                <a:solidFill>
                  <a:srgbClr val="002060"/>
                </a:solidFill>
                <a:latin typeface="Times New Roman" panose="02020603050405020304" pitchFamily="18" charset="0"/>
                <a:cs typeface="Times New Roman" panose="02020603050405020304" pitchFamily="18" charset="0"/>
              </a:rPr>
              <a:t>). Trong trường hợp hệ thống thanh toán nhanh, bảng cân đối kế toán của Nam A Bank là địa chỉ chung, nơi mà tất cả người bán dịch vụ thanh toán tương tác lẫn nhau</a:t>
            </a:r>
          </a:p>
        </p:txBody>
      </p:sp>
      <p:sp>
        <p:nvSpPr>
          <p:cNvPr id="7" name="Rectangle: Rounded Corners 6">
            <a:extLst>
              <a:ext uri="{FF2B5EF4-FFF2-40B4-BE49-F238E27FC236}">
                <a16:creationId xmlns:a16="http://schemas.microsoft.com/office/drawing/2014/main" xmlns="" id="{2949955F-4392-425D-8714-A0C077D63074}"/>
              </a:ext>
            </a:extLst>
          </p:cNvPr>
          <p:cNvSpPr/>
          <p:nvPr/>
        </p:nvSpPr>
        <p:spPr>
          <a:xfrm>
            <a:off x="2062162" y="1136857"/>
            <a:ext cx="5019675" cy="461665"/>
          </a:xfrm>
          <a:prstGeom prst="roundRect">
            <a:avLst/>
          </a:prstGeom>
          <a:solidFill>
            <a:srgbClr val="F3F81A"/>
          </a:solidFill>
        </p:spPr>
        <p:style>
          <a:lnRef idx="3">
            <a:schemeClr val="lt1"/>
          </a:lnRef>
          <a:fillRef idx="1">
            <a:schemeClr val="accent5"/>
          </a:fillRef>
          <a:effectRef idx="1">
            <a:schemeClr val="accent5"/>
          </a:effectRef>
          <a:fontRef idx="minor">
            <a:schemeClr val="lt1"/>
          </a:fontRef>
        </p:style>
        <p:txBody>
          <a:bodyPr anchor="ctr"/>
          <a:lstStyle/>
          <a:p>
            <a:pPr algn="ctr"/>
            <a:r>
              <a:rPr lang="en-US" sz="2000" b="1">
                <a:solidFill>
                  <a:srgbClr val="002060"/>
                </a:solidFill>
                <a:latin typeface="Times New Roman" panose="02020603050405020304" pitchFamily="18" charset="0"/>
                <a:cs typeface="Times New Roman" panose="02020603050405020304" pitchFamily="18" charset="0"/>
              </a:rPr>
              <a:t>Nam A Bank Coin – Hình thức triển khai</a:t>
            </a:r>
          </a:p>
        </p:txBody>
      </p:sp>
      <p:sp>
        <p:nvSpPr>
          <p:cNvPr id="8" name="TextBox 19">
            <a:extLst>
              <a:ext uri="{FF2B5EF4-FFF2-40B4-BE49-F238E27FC236}">
                <a16:creationId xmlns:a16="http://schemas.microsoft.com/office/drawing/2014/main" xmlns="" id="{D4EA241A-FE8E-4C65-BEFE-F77D9F2AB9E8}"/>
              </a:ext>
            </a:extLst>
          </p:cNvPr>
          <p:cNvSpPr txBox="1">
            <a:spLocks noChangeArrowheads="1"/>
          </p:cNvSpPr>
          <p:nvPr/>
        </p:nvSpPr>
        <p:spPr bwMode="auto">
          <a:xfrm>
            <a:off x="19050" y="677098"/>
            <a:ext cx="6705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b="1" dirty="0">
                <a:solidFill>
                  <a:srgbClr val="002060"/>
                </a:solidFill>
                <a:latin typeface="Times New Roman" panose="02020603050405020304" pitchFamily="18" charset="0"/>
                <a:cs typeface="Times New Roman" panose="02020603050405020304" pitchFamily="18" charset="0"/>
              </a:rPr>
              <a:t>IV. HÌNH THỨC TRIỂN KHAI</a:t>
            </a:r>
          </a:p>
        </p:txBody>
      </p:sp>
      <p:pic>
        <p:nvPicPr>
          <p:cNvPr id="10" name="Picture 9">
            <a:extLst>
              <a:ext uri="{FF2B5EF4-FFF2-40B4-BE49-F238E27FC236}">
                <a16:creationId xmlns:a16="http://schemas.microsoft.com/office/drawing/2014/main" xmlns="" id="{8CE517DF-4BE8-4675-A207-C12A564325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1869225"/>
            <a:ext cx="982620" cy="1922005"/>
          </a:xfrm>
          <a:prstGeom prst="rect">
            <a:avLst/>
          </a:prstGeom>
          <a:ln>
            <a:solidFill>
              <a:schemeClr val="accent1"/>
            </a:solidFill>
          </a:ln>
        </p:spPr>
      </p:pic>
      <p:pic>
        <p:nvPicPr>
          <p:cNvPr id="11" name="Picture 10">
            <a:extLst>
              <a:ext uri="{FF2B5EF4-FFF2-40B4-BE49-F238E27FC236}">
                <a16:creationId xmlns:a16="http://schemas.microsoft.com/office/drawing/2014/main" xmlns="" id="{EAE3163B-7793-46F4-8857-F39C13499C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5620" y="1869225"/>
            <a:ext cx="982620" cy="1929866"/>
          </a:xfrm>
          <a:prstGeom prst="rect">
            <a:avLst/>
          </a:prstGeom>
          <a:ln>
            <a:solidFill>
              <a:schemeClr val="accent1"/>
            </a:solidFill>
          </a:ln>
        </p:spPr>
      </p:pic>
      <p:pic>
        <p:nvPicPr>
          <p:cNvPr id="15" name="Picture 14" descr="Graphical user interface&#10;&#10;Description automatically generated">
            <a:extLst>
              <a:ext uri="{FF2B5EF4-FFF2-40B4-BE49-F238E27FC236}">
                <a16:creationId xmlns:a16="http://schemas.microsoft.com/office/drawing/2014/main" xmlns="" id="{89405A30-C26C-4C5E-B94B-E876F91CB0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9980" y="2571750"/>
            <a:ext cx="1829220" cy="1219480"/>
          </a:xfrm>
          <a:prstGeom prst="rect">
            <a:avLst/>
          </a:prstGeom>
          <a:ln>
            <a:noFill/>
          </a:ln>
          <a:effectLst>
            <a:softEdge rad="112500"/>
          </a:effectLst>
        </p:spPr>
      </p:pic>
    </p:spTree>
    <p:extLst>
      <p:ext uri="{BB962C8B-B14F-4D97-AF65-F5344CB8AC3E}">
        <p14:creationId xmlns:p14="http://schemas.microsoft.com/office/powerpoint/2010/main" val="35995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B8AE23D-D516-4366-8696-A6C0482EDD79}"/>
              </a:ext>
            </a:extLst>
          </p:cNvPr>
          <p:cNvPicPr>
            <a:picLocks noChangeAspect="1"/>
          </p:cNvPicPr>
          <p:nvPr/>
        </p:nvPicPr>
        <p:blipFill>
          <a:blip r:embed="rId3"/>
          <a:stretch>
            <a:fillRect/>
          </a:stretch>
        </p:blipFill>
        <p:spPr>
          <a:xfrm>
            <a:off x="0" y="0"/>
            <a:ext cx="9144000" cy="660400"/>
          </a:xfrm>
          <a:prstGeom prst="rect">
            <a:avLst/>
          </a:prstGeom>
        </p:spPr>
      </p:pic>
      <p:sp>
        <p:nvSpPr>
          <p:cNvPr id="8" name="Rectangle: Rounded Corners 7">
            <a:extLst>
              <a:ext uri="{FF2B5EF4-FFF2-40B4-BE49-F238E27FC236}">
                <a16:creationId xmlns:a16="http://schemas.microsoft.com/office/drawing/2014/main" xmlns="" id="{E5DA9B99-D107-4D34-869A-9DDA29527674}"/>
              </a:ext>
            </a:extLst>
          </p:cNvPr>
          <p:cNvSpPr/>
          <p:nvPr/>
        </p:nvSpPr>
        <p:spPr>
          <a:xfrm>
            <a:off x="2305050" y="1156731"/>
            <a:ext cx="4533900" cy="461665"/>
          </a:xfrm>
          <a:prstGeom prst="roundRect">
            <a:avLst/>
          </a:prstGeom>
          <a:solidFill>
            <a:srgbClr val="F3F81A"/>
          </a:solidFill>
        </p:spPr>
        <p:style>
          <a:lnRef idx="3">
            <a:schemeClr val="lt1"/>
          </a:lnRef>
          <a:fillRef idx="1">
            <a:schemeClr val="accent5"/>
          </a:fillRef>
          <a:effectRef idx="1">
            <a:schemeClr val="accent5"/>
          </a:effectRef>
          <a:fontRef idx="minor">
            <a:schemeClr val="lt1"/>
          </a:fontRef>
        </p:style>
        <p:txBody>
          <a:bodyPr anchor="ctr"/>
          <a:lstStyle/>
          <a:p>
            <a:pPr algn="ctr"/>
            <a:r>
              <a:rPr lang="en-US" sz="2000" b="1">
                <a:solidFill>
                  <a:srgbClr val="002060"/>
                </a:solidFill>
                <a:latin typeface="Times New Roman" panose="02020603050405020304" pitchFamily="18" charset="0"/>
                <a:cs typeface="Times New Roman" panose="02020603050405020304" pitchFamily="18" charset="0"/>
              </a:rPr>
              <a:t>Nam A Bank Coin - Mô hình triển khai</a:t>
            </a:r>
          </a:p>
        </p:txBody>
      </p:sp>
      <p:sp>
        <p:nvSpPr>
          <p:cNvPr id="12" name="Rectangle: Rounded Corners 11">
            <a:extLst>
              <a:ext uri="{FF2B5EF4-FFF2-40B4-BE49-F238E27FC236}">
                <a16:creationId xmlns:a16="http://schemas.microsoft.com/office/drawing/2014/main" xmlns="" id="{223B78FB-A3D7-48BB-BF21-1CEDACFFA18C}"/>
              </a:ext>
            </a:extLst>
          </p:cNvPr>
          <p:cNvSpPr/>
          <p:nvPr/>
        </p:nvSpPr>
        <p:spPr>
          <a:xfrm>
            <a:off x="133350" y="3986769"/>
            <a:ext cx="8820150" cy="10387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Nam A Bank và các đối tác liên kết sẽ đóng từng vai trò riêng. Nam A Bank sẽ ủy quyền, giao những nhiệm vụ cơ bản và hoạt động với Khách hàng cho từng các Đối tác liên kết. Nam A Bank chỉ cần tập trung vào vận hành lõi của hệ thống</a:t>
            </a:r>
          </a:p>
        </p:txBody>
      </p:sp>
      <p:sp>
        <p:nvSpPr>
          <p:cNvPr id="14" name="Rectangle: Rounded Corners 13">
            <a:extLst>
              <a:ext uri="{FF2B5EF4-FFF2-40B4-BE49-F238E27FC236}">
                <a16:creationId xmlns:a16="http://schemas.microsoft.com/office/drawing/2014/main" xmlns="" id="{C4AD89CC-FA23-4344-AADC-810903A9E97C}"/>
              </a:ext>
            </a:extLst>
          </p:cNvPr>
          <p:cNvSpPr/>
          <p:nvPr/>
        </p:nvSpPr>
        <p:spPr>
          <a:xfrm>
            <a:off x="133350" y="1733550"/>
            <a:ext cx="4362450" cy="2057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Nam A Bank Coin được thiết kế phối hợp với cấu trúc hai lớp, gồm Nam A Bank và trung gian. Trong đó, Nam A Bank phát hành tiền điện tử, các trung gian xử lý thanh toán trong thời gian thực. Tuy nhiên, Nam A Bank cập nhật theo định kỳ và giữ bản sao việc nắm giữ các giao dịch cá nhân</a:t>
            </a:r>
          </a:p>
        </p:txBody>
      </p:sp>
      <p:sp>
        <p:nvSpPr>
          <p:cNvPr id="7" name="TextBox 19">
            <a:extLst>
              <a:ext uri="{FF2B5EF4-FFF2-40B4-BE49-F238E27FC236}">
                <a16:creationId xmlns:a16="http://schemas.microsoft.com/office/drawing/2014/main" xmlns="" id="{F08C26D3-F078-4D00-982E-4206192E12D5}"/>
              </a:ext>
            </a:extLst>
          </p:cNvPr>
          <p:cNvSpPr txBox="1">
            <a:spLocks noChangeArrowheads="1"/>
          </p:cNvSpPr>
          <p:nvPr/>
        </p:nvSpPr>
        <p:spPr bwMode="auto">
          <a:xfrm>
            <a:off x="19050" y="677098"/>
            <a:ext cx="6705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b="1" dirty="0">
                <a:solidFill>
                  <a:srgbClr val="002060"/>
                </a:solidFill>
                <a:latin typeface="Times New Roman" panose="02020603050405020304" pitchFamily="18" charset="0"/>
                <a:cs typeface="Times New Roman" panose="02020603050405020304" pitchFamily="18" charset="0"/>
              </a:rPr>
              <a:t>IV. HÌNH THỨC TRIỂN KHAI</a:t>
            </a:r>
          </a:p>
        </p:txBody>
      </p:sp>
      <p:sp>
        <p:nvSpPr>
          <p:cNvPr id="11" name="Flowchart: Document 10">
            <a:extLst>
              <a:ext uri="{FF2B5EF4-FFF2-40B4-BE49-F238E27FC236}">
                <a16:creationId xmlns:a16="http://schemas.microsoft.com/office/drawing/2014/main" xmlns="" id="{57EA15EA-08B0-4CC7-B657-6F5641A554F6}"/>
              </a:ext>
            </a:extLst>
          </p:cNvPr>
          <p:cNvSpPr/>
          <p:nvPr/>
        </p:nvSpPr>
        <p:spPr>
          <a:xfrm>
            <a:off x="6161577" y="2015411"/>
            <a:ext cx="2037646" cy="865583"/>
          </a:xfrm>
          <a:prstGeom prst="flowChartDocument">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Flowchart: Document 12">
            <a:extLst>
              <a:ext uri="{FF2B5EF4-FFF2-40B4-BE49-F238E27FC236}">
                <a16:creationId xmlns:a16="http://schemas.microsoft.com/office/drawing/2014/main" xmlns="" id="{EF326CEC-2563-4A94-A61E-12D12ED8D98B}"/>
              </a:ext>
            </a:extLst>
          </p:cNvPr>
          <p:cNvSpPr/>
          <p:nvPr/>
        </p:nvSpPr>
        <p:spPr>
          <a:xfrm>
            <a:off x="5484905" y="2736870"/>
            <a:ext cx="2037646" cy="865583"/>
          </a:xfrm>
          <a:prstGeom prst="flowChartDocument">
            <a:avLst/>
          </a:prstGeom>
          <a:solidFill>
            <a:srgbClr val="F3F81A"/>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15" name="Picture 14" descr="Logo, company name&#10;&#10;Description automatically generated">
            <a:extLst>
              <a:ext uri="{FF2B5EF4-FFF2-40B4-BE49-F238E27FC236}">
                <a16:creationId xmlns:a16="http://schemas.microsoft.com/office/drawing/2014/main" xmlns="" id="{4A24DE7A-1DBC-4696-994F-3FCAC316AC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3620" b="33004"/>
          <a:stretch/>
        </p:blipFill>
        <p:spPr>
          <a:xfrm>
            <a:off x="5706360" y="2880994"/>
            <a:ext cx="1081088" cy="288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Rectangle: Rounded Corners 15">
            <a:extLst>
              <a:ext uri="{FF2B5EF4-FFF2-40B4-BE49-F238E27FC236}">
                <a16:creationId xmlns:a16="http://schemas.microsoft.com/office/drawing/2014/main" xmlns="" id="{6B40D348-987F-42A1-9444-5CF93D96FA14}"/>
              </a:ext>
            </a:extLst>
          </p:cNvPr>
          <p:cNvSpPr/>
          <p:nvPr/>
        </p:nvSpPr>
        <p:spPr>
          <a:xfrm>
            <a:off x="6324600" y="2225368"/>
            <a:ext cx="1197951" cy="297802"/>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r>
              <a:rPr lang="en-US" sz="1600" b="1">
                <a:solidFill>
                  <a:schemeClr val="tx1"/>
                </a:solidFill>
                <a:latin typeface="Times New Roman" panose="02020603050405020304" pitchFamily="18" charset="0"/>
                <a:cs typeface="Times New Roman" panose="02020603050405020304" pitchFamily="18" charset="0"/>
              </a:rPr>
              <a:t>Trung gian</a:t>
            </a:r>
          </a:p>
        </p:txBody>
      </p:sp>
      <p:pic>
        <p:nvPicPr>
          <p:cNvPr id="17" name="Picture 16">
            <a:extLst>
              <a:ext uri="{FF2B5EF4-FFF2-40B4-BE49-F238E27FC236}">
                <a16:creationId xmlns:a16="http://schemas.microsoft.com/office/drawing/2014/main" xmlns="" id="{5B5683C7-A4EE-4EA2-807F-45FD4A3A57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5604" y="2791070"/>
            <a:ext cx="468516" cy="468516"/>
          </a:xfrm>
          <a:prstGeom prst="rect">
            <a:avLst/>
          </a:prstGeom>
        </p:spPr>
      </p:pic>
      <p:pic>
        <p:nvPicPr>
          <p:cNvPr id="9" name="Picture 8" descr="Icon&#10;&#10;Description automatically generated">
            <a:extLst>
              <a:ext uri="{FF2B5EF4-FFF2-40B4-BE49-F238E27FC236}">
                <a16:creationId xmlns:a16="http://schemas.microsoft.com/office/drawing/2014/main" xmlns="" id="{E2956F94-08A6-46DA-9089-A2D79952AD6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613" t="17407" r="17613" b="25385"/>
          <a:stretch/>
        </p:blipFill>
        <p:spPr>
          <a:xfrm>
            <a:off x="7642803" y="2155725"/>
            <a:ext cx="436167" cy="416026"/>
          </a:xfrm>
          <a:prstGeom prst="rect">
            <a:avLst/>
          </a:prstGeom>
        </p:spPr>
      </p:pic>
    </p:spTree>
    <p:extLst>
      <p:ext uri="{BB962C8B-B14F-4D97-AF65-F5344CB8AC3E}">
        <p14:creationId xmlns:p14="http://schemas.microsoft.com/office/powerpoint/2010/main" val="276686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4"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B8AE23D-D516-4366-8696-A6C0482EDD79}"/>
              </a:ext>
            </a:extLst>
          </p:cNvPr>
          <p:cNvPicPr>
            <a:picLocks noChangeAspect="1"/>
          </p:cNvPicPr>
          <p:nvPr/>
        </p:nvPicPr>
        <p:blipFill>
          <a:blip r:embed="rId3"/>
          <a:stretch>
            <a:fillRect/>
          </a:stretch>
        </p:blipFill>
        <p:spPr>
          <a:xfrm>
            <a:off x="0" y="0"/>
            <a:ext cx="9144000" cy="660400"/>
          </a:xfrm>
          <a:prstGeom prst="rect">
            <a:avLst/>
          </a:prstGeom>
        </p:spPr>
      </p:pic>
      <p:sp>
        <p:nvSpPr>
          <p:cNvPr id="14" name="Rectangle: Rounded Corners 13">
            <a:extLst>
              <a:ext uri="{FF2B5EF4-FFF2-40B4-BE49-F238E27FC236}">
                <a16:creationId xmlns:a16="http://schemas.microsoft.com/office/drawing/2014/main" xmlns="" id="{C4AD89CC-FA23-4344-AADC-810903A9E97C}"/>
              </a:ext>
            </a:extLst>
          </p:cNvPr>
          <p:cNvSpPr/>
          <p:nvPr/>
        </p:nvSpPr>
        <p:spPr>
          <a:xfrm>
            <a:off x="533400" y="1952829"/>
            <a:ext cx="2590800" cy="2971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Một phương án trả lãi suất nắm giữ Nam A Bank Coin thấp hơn lãi suất tiền gửi tại Nam A Bank. Cũng như việc nắm giữ tiền mặt (</a:t>
            </a:r>
            <a:r>
              <a:rPr lang="en-US" i="1">
                <a:solidFill>
                  <a:srgbClr val="002060"/>
                </a:solidFill>
                <a:latin typeface="Times New Roman" panose="02020603050405020304" pitchFamily="18" charset="0"/>
                <a:cs typeface="Times New Roman" panose="02020603050405020304" pitchFamily="18" charset="0"/>
              </a:rPr>
              <a:t>lãi suất bằng không</a:t>
            </a:r>
            <a:r>
              <a:rPr lang="en-US">
                <a:solidFill>
                  <a:srgbClr val="002060"/>
                </a:solidFill>
                <a:latin typeface="Times New Roman" panose="02020603050405020304" pitchFamily="18" charset="0"/>
                <a:cs typeface="Times New Roman" panose="02020603050405020304" pitchFamily="18" charset="0"/>
              </a:rPr>
              <a:t>), Nam A Bank có thể trả lãi suất 0%, hoặc theo nguyên tắc lãi suất âm</a:t>
            </a:r>
          </a:p>
        </p:txBody>
      </p:sp>
      <p:sp>
        <p:nvSpPr>
          <p:cNvPr id="7" name="Rectangle: Rounded Corners 6">
            <a:extLst>
              <a:ext uri="{FF2B5EF4-FFF2-40B4-BE49-F238E27FC236}">
                <a16:creationId xmlns:a16="http://schemas.microsoft.com/office/drawing/2014/main" xmlns="" id="{2949955F-4392-425D-8714-A0C077D63074}"/>
              </a:ext>
            </a:extLst>
          </p:cNvPr>
          <p:cNvSpPr/>
          <p:nvPr/>
        </p:nvSpPr>
        <p:spPr>
          <a:xfrm>
            <a:off x="2062162" y="1136857"/>
            <a:ext cx="5019675" cy="461665"/>
          </a:xfrm>
          <a:prstGeom prst="roundRect">
            <a:avLst/>
          </a:prstGeom>
          <a:solidFill>
            <a:srgbClr val="F3F81A"/>
          </a:solidFill>
        </p:spPr>
        <p:style>
          <a:lnRef idx="3">
            <a:schemeClr val="lt1"/>
          </a:lnRef>
          <a:fillRef idx="1">
            <a:schemeClr val="accent5"/>
          </a:fillRef>
          <a:effectRef idx="1">
            <a:schemeClr val="accent5"/>
          </a:effectRef>
          <a:fontRef idx="minor">
            <a:schemeClr val="lt1"/>
          </a:fontRef>
        </p:style>
        <p:txBody>
          <a:bodyPr anchor="ctr"/>
          <a:lstStyle/>
          <a:p>
            <a:pPr algn="ctr"/>
            <a:r>
              <a:rPr lang="en-US" sz="2000" b="1">
                <a:solidFill>
                  <a:srgbClr val="002060"/>
                </a:solidFill>
                <a:latin typeface="Times New Roman" panose="02020603050405020304" pitchFamily="18" charset="0"/>
                <a:cs typeface="Times New Roman" panose="02020603050405020304" pitchFamily="18" charset="0"/>
              </a:rPr>
              <a:t>Nam A Bank Coin – Hình thức triển khai</a:t>
            </a:r>
          </a:p>
        </p:txBody>
      </p:sp>
      <p:sp>
        <p:nvSpPr>
          <p:cNvPr id="8" name="TextBox 19">
            <a:extLst>
              <a:ext uri="{FF2B5EF4-FFF2-40B4-BE49-F238E27FC236}">
                <a16:creationId xmlns:a16="http://schemas.microsoft.com/office/drawing/2014/main" xmlns="" id="{D4EA241A-FE8E-4C65-BEFE-F77D9F2AB9E8}"/>
              </a:ext>
            </a:extLst>
          </p:cNvPr>
          <p:cNvSpPr txBox="1">
            <a:spLocks noChangeArrowheads="1"/>
          </p:cNvSpPr>
          <p:nvPr/>
        </p:nvSpPr>
        <p:spPr bwMode="auto">
          <a:xfrm>
            <a:off x="19050" y="677098"/>
            <a:ext cx="6705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b="1" dirty="0">
                <a:solidFill>
                  <a:srgbClr val="002060"/>
                </a:solidFill>
                <a:latin typeface="Times New Roman" panose="02020603050405020304" pitchFamily="18" charset="0"/>
                <a:cs typeface="Times New Roman" panose="02020603050405020304" pitchFamily="18" charset="0"/>
              </a:rPr>
              <a:t>IV. HÌNH THỨC TRIỂN KHAI</a:t>
            </a:r>
          </a:p>
        </p:txBody>
      </p:sp>
      <p:sp>
        <p:nvSpPr>
          <p:cNvPr id="13" name="Rectangle: Rounded Corners 12">
            <a:extLst>
              <a:ext uri="{FF2B5EF4-FFF2-40B4-BE49-F238E27FC236}">
                <a16:creationId xmlns:a16="http://schemas.microsoft.com/office/drawing/2014/main" xmlns="" id="{EEA3AAD1-8057-49D0-A72F-9596DE9BADD9}"/>
              </a:ext>
            </a:extLst>
          </p:cNvPr>
          <p:cNvSpPr/>
          <p:nvPr/>
        </p:nvSpPr>
        <p:spPr>
          <a:xfrm>
            <a:off x="3429000" y="1952829"/>
            <a:ext cx="5257800" cy="2971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Để kết nối Nam A Bank Coin với chương trình nhận dạng, mọi sự xâm phạm đối với các trung gian tư nhân có thể tiếp tục được giảm thiểu bằng cách hạn chế lượng Nam A Bank Coin do các doanh nghiệp và cá nhân nắm giữ. Lựa chọn khác là phối hợp giới hạn này với chính sách lãi suất, với số dư Nam A Bank Coin dưới mức lợi nhuận đã cho thì áp mức lãi suất thấp hoặc 0%, với số dư Nam A Bank Coin trên mức lợi nhuận này thì áp mức lãi suất âm</a:t>
            </a:r>
          </a:p>
        </p:txBody>
      </p:sp>
    </p:spTree>
    <p:extLst>
      <p:ext uri="{BB962C8B-B14F-4D97-AF65-F5344CB8AC3E}">
        <p14:creationId xmlns:p14="http://schemas.microsoft.com/office/powerpoint/2010/main" val="320891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B8AE23D-D516-4366-8696-A6C0482EDD79}"/>
              </a:ext>
            </a:extLst>
          </p:cNvPr>
          <p:cNvPicPr>
            <a:picLocks noChangeAspect="1"/>
          </p:cNvPicPr>
          <p:nvPr/>
        </p:nvPicPr>
        <p:blipFill>
          <a:blip r:embed="rId3"/>
          <a:stretch>
            <a:fillRect/>
          </a:stretch>
        </p:blipFill>
        <p:spPr>
          <a:xfrm>
            <a:off x="0" y="0"/>
            <a:ext cx="9144000" cy="660400"/>
          </a:xfrm>
          <a:prstGeom prst="rect">
            <a:avLst/>
          </a:prstGeom>
        </p:spPr>
      </p:pic>
      <p:sp>
        <p:nvSpPr>
          <p:cNvPr id="14" name="Rectangle: Rounded Corners 13">
            <a:extLst>
              <a:ext uri="{FF2B5EF4-FFF2-40B4-BE49-F238E27FC236}">
                <a16:creationId xmlns:a16="http://schemas.microsoft.com/office/drawing/2014/main" xmlns="" id="{C4AD89CC-FA23-4344-AADC-810903A9E97C}"/>
              </a:ext>
            </a:extLst>
          </p:cNvPr>
          <p:cNvSpPr/>
          <p:nvPr/>
        </p:nvSpPr>
        <p:spPr>
          <a:xfrm>
            <a:off x="527049" y="1949450"/>
            <a:ext cx="4038600" cy="288627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Nếu vượt giới hạn này, doanh nghiệp và cá nhân sẽ không nhận được những khoản thanh toán sắp tới. Để đảm bảo cho các doanh nghiệp và cá nhân có thể nhận được những khoản thanh toán trong tương lai tại bất kỳ thời điểm nào, những nguồn vốn có lãi suất vượt giới hạn này sẽ tự động chuyển sang tài khoản tiền gửi ngân hàng - theo cách tiếp cận gọi là dòng vốn tràn</a:t>
            </a:r>
          </a:p>
        </p:txBody>
      </p:sp>
      <p:sp>
        <p:nvSpPr>
          <p:cNvPr id="7" name="Rectangle: Rounded Corners 6">
            <a:extLst>
              <a:ext uri="{FF2B5EF4-FFF2-40B4-BE49-F238E27FC236}">
                <a16:creationId xmlns:a16="http://schemas.microsoft.com/office/drawing/2014/main" xmlns="" id="{2949955F-4392-425D-8714-A0C077D63074}"/>
              </a:ext>
            </a:extLst>
          </p:cNvPr>
          <p:cNvSpPr/>
          <p:nvPr/>
        </p:nvSpPr>
        <p:spPr>
          <a:xfrm>
            <a:off x="2062162" y="1136857"/>
            <a:ext cx="5019675" cy="461665"/>
          </a:xfrm>
          <a:prstGeom prst="roundRect">
            <a:avLst/>
          </a:prstGeom>
          <a:solidFill>
            <a:srgbClr val="F3F81A"/>
          </a:solidFill>
        </p:spPr>
        <p:style>
          <a:lnRef idx="3">
            <a:schemeClr val="lt1"/>
          </a:lnRef>
          <a:fillRef idx="1">
            <a:schemeClr val="accent5"/>
          </a:fillRef>
          <a:effectRef idx="1">
            <a:schemeClr val="accent5"/>
          </a:effectRef>
          <a:fontRef idx="minor">
            <a:schemeClr val="lt1"/>
          </a:fontRef>
        </p:style>
        <p:txBody>
          <a:bodyPr anchor="ctr"/>
          <a:lstStyle/>
          <a:p>
            <a:pPr algn="ctr"/>
            <a:r>
              <a:rPr lang="en-US" sz="2000" b="1">
                <a:solidFill>
                  <a:srgbClr val="002060"/>
                </a:solidFill>
                <a:latin typeface="Times New Roman" panose="02020603050405020304" pitchFamily="18" charset="0"/>
                <a:cs typeface="Times New Roman" panose="02020603050405020304" pitchFamily="18" charset="0"/>
              </a:rPr>
              <a:t>Nam A Bank Coin – Hình thức triển khai</a:t>
            </a:r>
          </a:p>
        </p:txBody>
      </p:sp>
      <p:sp>
        <p:nvSpPr>
          <p:cNvPr id="8" name="TextBox 19">
            <a:extLst>
              <a:ext uri="{FF2B5EF4-FFF2-40B4-BE49-F238E27FC236}">
                <a16:creationId xmlns:a16="http://schemas.microsoft.com/office/drawing/2014/main" xmlns="" id="{D4EA241A-FE8E-4C65-BEFE-F77D9F2AB9E8}"/>
              </a:ext>
            </a:extLst>
          </p:cNvPr>
          <p:cNvSpPr txBox="1">
            <a:spLocks noChangeArrowheads="1"/>
          </p:cNvSpPr>
          <p:nvPr/>
        </p:nvSpPr>
        <p:spPr bwMode="auto">
          <a:xfrm>
            <a:off x="19050" y="677098"/>
            <a:ext cx="6705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b="1" dirty="0">
                <a:solidFill>
                  <a:srgbClr val="002060"/>
                </a:solidFill>
                <a:latin typeface="Times New Roman" panose="02020603050405020304" pitchFamily="18" charset="0"/>
                <a:cs typeface="Times New Roman" panose="02020603050405020304" pitchFamily="18" charset="0"/>
              </a:rPr>
              <a:t>IV. HÌNH THỨC TRIỂN KHAI</a:t>
            </a:r>
          </a:p>
        </p:txBody>
      </p:sp>
      <p:sp>
        <p:nvSpPr>
          <p:cNvPr id="16" name="Rectangle: Rounded Corners 15">
            <a:extLst>
              <a:ext uri="{FF2B5EF4-FFF2-40B4-BE49-F238E27FC236}">
                <a16:creationId xmlns:a16="http://schemas.microsoft.com/office/drawing/2014/main" xmlns="" id="{8B32DF69-7BE7-4A91-88F5-9E42636C73F8}"/>
              </a:ext>
            </a:extLst>
          </p:cNvPr>
          <p:cNvSpPr/>
          <p:nvPr/>
        </p:nvSpPr>
        <p:spPr>
          <a:xfrm>
            <a:off x="4991102" y="1949450"/>
            <a:ext cx="3695698" cy="288627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giới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hạn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dòng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vốn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quá</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mức</a:t>
            </a:r>
            <a:r>
              <a:rPr lang="en-US" dirty="0">
                <a:solidFill>
                  <a:srgbClr val="002060"/>
                </a:solidFill>
                <a:latin typeface="Times New Roman" panose="02020603050405020304" pitchFamily="18" charset="0"/>
                <a:cs typeface="Times New Roman" panose="02020603050405020304" pitchFamily="18" charset="0"/>
              </a:rPr>
              <a:t> và </a:t>
            </a:r>
            <a:r>
              <a:rPr lang="en-US" dirty="0" err="1">
                <a:solidFill>
                  <a:srgbClr val="002060"/>
                </a:solidFill>
                <a:latin typeface="Times New Roman" panose="02020603050405020304" pitchFamily="18" charset="0"/>
                <a:cs typeface="Times New Roman" panose="02020603050405020304" pitchFamily="18" charset="0"/>
              </a:rPr>
              <a:t>chính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sách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lãi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suất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không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chỉ</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góp</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phần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hạn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chế</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động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Nam A Bank Coin </a:t>
            </a:r>
            <a:r>
              <a:rPr lang="en-US" dirty="0" err="1">
                <a:solidFill>
                  <a:srgbClr val="002060"/>
                </a:solidFill>
                <a:latin typeface="Times New Roman" panose="02020603050405020304" pitchFamily="18" charset="0"/>
                <a:cs typeface="Times New Roman" panose="02020603050405020304" pitchFamily="18" charset="0"/>
              </a:rPr>
              <a:t>đối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với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trung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tín</a:t>
            </a:r>
            <a:r>
              <a:rPr lang="en-US" dirty="0">
                <a:solidFill>
                  <a:srgbClr val="002060"/>
                </a:solidFill>
                <a:latin typeface="Times New Roman" panose="02020603050405020304" pitchFamily="18" charset="0"/>
                <a:cs typeface="Times New Roman" panose="02020603050405020304" pitchFamily="18" charset="0"/>
              </a:rPr>
              <a:t> dụng </a:t>
            </a:r>
            <a:r>
              <a:rPr lang="en-US" dirty="0" err="1">
                <a:solidFill>
                  <a:srgbClr val="002060"/>
                </a:solidFill>
                <a:latin typeface="Times New Roman" panose="02020603050405020304" pitchFamily="18" charset="0"/>
                <a:cs typeface="Times New Roman" panose="02020603050405020304" pitchFamily="18" charset="0"/>
              </a:rPr>
              <a:t>tại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thời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điểm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thông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thường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còn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giảm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thiểu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tình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trạng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dòng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vốn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tiềm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tàng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đổ</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vào</a:t>
            </a:r>
            <a:r>
              <a:rPr lang="en-US" dirty="0">
                <a:solidFill>
                  <a:srgbClr val="002060"/>
                </a:solidFill>
                <a:latin typeface="Times New Roman" panose="02020603050405020304" pitchFamily="18" charset="0"/>
                <a:cs typeface="Times New Roman" panose="02020603050405020304" pitchFamily="18" charset="0"/>
              </a:rPr>
              <a:t> Nam A Bank Coin </a:t>
            </a:r>
            <a:r>
              <a:rPr lang="en-US" dirty="0" err="1">
                <a:solidFill>
                  <a:srgbClr val="002060"/>
                </a:solidFill>
                <a:latin typeface="Times New Roman" panose="02020603050405020304" pitchFamily="18" charset="0"/>
                <a:cs typeface="Times New Roman" panose="02020603050405020304" pitchFamily="18" charset="0"/>
              </a:rPr>
              <a:t>trong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trường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hợp</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thị</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trường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bị</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rối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loạn</a:t>
            </a:r>
            <a:endParaRPr lang="en-US"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214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B8AE23D-D516-4366-8696-A6C0482EDD79}"/>
              </a:ext>
            </a:extLst>
          </p:cNvPr>
          <p:cNvPicPr>
            <a:picLocks noChangeAspect="1"/>
          </p:cNvPicPr>
          <p:nvPr/>
        </p:nvPicPr>
        <p:blipFill>
          <a:blip r:embed="rId3"/>
          <a:stretch>
            <a:fillRect/>
          </a:stretch>
        </p:blipFill>
        <p:spPr>
          <a:xfrm>
            <a:off x="0" y="0"/>
            <a:ext cx="9144000" cy="660400"/>
          </a:xfrm>
          <a:prstGeom prst="rect">
            <a:avLst/>
          </a:prstGeom>
        </p:spPr>
      </p:pic>
      <p:sp>
        <p:nvSpPr>
          <p:cNvPr id="12" name="Rectangle: Rounded Corners 11">
            <a:extLst>
              <a:ext uri="{FF2B5EF4-FFF2-40B4-BE49-F238E27FC236}">
                <a16:creationId xmlns:a16="http://schemas.microsoft.com/office/drawing/2014/main" xmlns="" id="{223B78FB-A3D7-48BB-BF21-1CEDACFFA18C}"/>
              </a:ext>
            </a:extLst>
          </p:cNvPr>
          <p:cNvSpPr/>
          <p:nvPr/>
        </p:nvSpPr>
        <p:spPr>
          <a:xfrm>
            <a:off x="104775" y="2230309"/>
            <a:ext cx="2790825" cy="277984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endParaRPr lang="en-US">
              <a:solidFill>
                <a:srgbClr val="002060"/>
              </a:solidFill>
              <a:latin typeface="Times New Roman" panose="02020603050405020304" pitchFamily="18" charset="0"/>
              <a:cs typeface="Times New Roman" panose="02020603050405020304" pitchFamily="18" charset="0"/>
            </a:endParaRPr>
          </a:p>
          <a:p>
            <a:pPr algn="just"/>
            <a:r>
              <a:rPr lang="en-US">
                <a:solidFill>
                  <a:srgbClr val="002060"/>
                </a:solidFill>
                <a:latin typeface="Times New Roman" panose="02020603050405020304" pitchFamily="18" charset="0"/>
                <a:cs typeface="Times New Roman" panose="02020603050405020304" pitchFamily="18" charset="0"/>
              </a:rPr>
              <a:t>Khách hàng sử dụng App của Đối tác Đôi Dép, khi thực hiện thanh toán sản phẩm, sẽ chuyển qua Cổng thanh toán Nam A Bank, Khách hàng thực hiện chọn thanh toán bằng Nam A Bank Coin</a:t>
            </a:r>
          </a:p>
        </p:txBody>
      </p:sp>
      <p:sp>
        <p:nvSpPr>
          <p:cNvPr id="7" name="Rectangle: Rounded Corners 6">
            <a:extLst>
              <a:ext uri="{FF2B5EF4-FFF2-40B4-BE49-F238E27FC236}">
                <a16:creationId xmlns:a16="http://schemas.microsoft.com/office/drawing/2014/main" xmlns="" id="{7E6DE456-0BD2-4652-8818-9F7B5715D927}"/>
              </a:ext>
            </a:extLst>
          </p:cNvPr>
          <p:cNvSpPr/>
          <p:nvPr/>
        </p:nvSpPr>
        <p:spPr>
          <a:xfrm>
            <a:off x="942974" y="1742969"/>
            <a:ext cx="1266826" cy="346120"/>
          </a:xfrm>
          <a:prstGeom prst="roundRect">
            <a:avLst/>
          </a:prstGeom>
          <a:solidFill>
            <a:schemeClr val="tx2">
              <a:lumMod val="60000"/>
              <a:lumOff val="40000"/>
            </a:schemeClr>
          </a:solidFill>
        </p:spPr>
        <p:style>
          <a:lnRef idx="3">
            <a:schemeClr val="lt1"/>
          </a:lnRef>
          <a:fillRef idx="1">
            <a:schemeClr val="accent5"/>
          </a:fillRef>
          <a:effectRef idx="1">
            <a:schemeClr val="accent5"/>
          </a:effectRef>
          <a:fontRef idx="minor">
            <a:schemeClr val="lt1"/>
          </a:fontRef>
        </p:style>
        <p:txBody>
          <a:bodyPr anchor="ctr"/>
          <a:lstStyle/>
          <a:p>
            <a:pPr algn="ctr"/>
            <a:r>
              <a:rPr lang="en-US" sz="2000" b="1">
                <a:solidFill>
                  <a:srgbClr val="002060"/>
                </a:solidFill>
                <a:latin typeface="Times New Roman" panose="02020603050405020304" pitchFamily="18" charset="0"/>
                <a:cs typeface="Times New Roman" panose="02020603050405020304" pitchFamily="18" charset="0"/>
              </a:rPr>
              <a:t>Đôi Dép</a:t>
            </a:r>
          </a:p>
        </p:txBody>
      </p:sp>
      <p:sp>
        <p:nvSpPr>
          <p:cNvPr id="9" name="TextBox 19">
            <a:extLst>
              <a:ext uri="{FF2B5EF4-FFF2-40B4-BE49-F238E27FC236}">
                <a16:creationId xmlns:a16="http://schemas.microsoft.com/office/drawing/2014/main" xmlns="" id="{5E253EEF-541E-451B-97CC-00A6C0B35CB7}"/>
              </a:ext>
            </a:extLst>
          </p:cNvPr>
          <p:cNvSpPr txBox="1">
            <a:spLocks noChangeArrowheads="1"/>
          </p:cNvSpPr>
          <p:nvPr/>
        </p:nvSpPr>
        <p:spPr bwMode="auto">
          <a:xfrm>
            <a:off x="19050" y="677098"/>
            <a:ext cx="6705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b="1" dirty="0">
                <a:solidFill>
                  <a:srgbClr val="002060"/>
                </a:solidFill>
                <a:latin typeface="Times New Roman" panose="02020603050405020304" pitchFamily="18" charset="0"/>
                <a:cs typeface="Times New Roman" panose="02020603050405020304" pitchFamily="18" charset="0"/>
              </a:rPr>
              <a:t>IV. HÌNH THỨC TRIỂN KHAI</a:t>
            </a:r>
          </a:p>
        </p:txBody>
      </p:sp>
      <p:sp>
        <p:nvSpPr>
          <p:cNvPr id="10" name="Rectangle: Rounded Corners 9">
            <a:extLst>
              <a:ext uri="{FF2B5EF4-FFF2-40B4-BE49-F238E27FC236}">
                <a16:creationId xmlns:a16="http://schemas.microsoft.com/office/drawing/2014/main" xmlns="" id="{2DD94CF7-18BD-428D-8D4D-D4040E58DE50}"/>
              </a:ext>
            </a:extLst>
          </p:cNvPr>
          <p:cNvSpPr/>
          <p:nvPr/>
        </p:nvSpPr>
        <p:spPr>
          <a:xfrm>
            <a:off x="2062162" y="1136857"/>
            <a:ext cx="5019675" cy="461665"/>
          </a:xfrm>
          <a:prstGeom prst="roundRect">
            <a:avLst/>
          </a:prstGeom>
          <a:solidFill>
            <a:srgbClr val="F3F81A"/>
          </a:solidFill>
        </p:spPr>
        <p:style>
          <a:lnRef idx="3">
            <a:schemeClr val="lt1"/>
          </a:lnRef>
          <a:fillRef idx="1">
            <a:schemeClr val="accent5"/>
          </a:fillRef>
          <a:effectRef idx="1">
            <a:schemeClr val="accent5"/>
          </a:effectRef>
          <a:fontRef idx="minor">
            <a:schemeClr val="lt1"/>
          </a:fontRef>
        </p:style>
        <p:txBody>
          <a:bodyPr anchor="ctr"/>
          <a:lstStyle/>
          <a:p>
            <a:pPr algn="ctr"/>
            <a:r>
              <a:rPr lang="en-US" sz="2000" b="1">
                <a:solidFill>
                  <a:srgbClr val="002060"/>
                </a:solidFill>
                <a:latin typeface="Times New Roman" panose="02020603050405020304" pitchFamily="18" charset="0"/>
                <a:cs typeface="Times New Roman" panose="02020603050405020304" pitchFamily="18" charset="0"/>
              </a:rPr>
              <a:t>Nam A Bank Coin – Mô hình thực tế</a:t>
            </a:r>
          </a:p>
        </p:txBody>
      </p:sp>
      <p:pic>
        <p:nvPicPr>
          <p:cNvPr id="11" name="Picture 10" descr="Logo, icon&#10;&#10;Description automatically generated">
            <a:extLst>
              <a:ext uri="{FF2B5EF4-FFF2-40B4-BE49-F238E27FC236}">
                <a16:creationId xmlns:a16="http://schemas.microsoft.com/office/drawing/2014/main" xmlns="" id="{92552973-6226-42D6-8610-8245FA218A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1587" y="2267466"/>
            <a:ext cx="457200" cy="457200"/>
          </a:xfrm>
          <a:prstGeom prst="rect">
            <a:avLst/>
          </a:prstGeom>
        </p:spPr>
      </p:pic>
      <p:sp>
        <p:nvSpPr>
          <p:cNvPr id="13" name="TextBox 12">
            <a:extLst>
              <a:ext uri="{FF2B5EF4-FFF2-40B4-BE49-F238E27FC236}">
                <a16:creationId xmlns:a16="http://schemas.microsoft.com/office/drawing/2014/main" xmlns="" id="{076E8538-1B32-481C-9361-8DC526E0DE94}"/>
              </a:ext>
            </a:extLst>
          </p:cNvPr>
          <p:cNvSpPr txBox="1"/>
          <p:nvPr/>
        </p:nvSpPr>
        <p:spPr>
          <a:xfrm>
            <a:off x="1732746" y="2320736"/>
            <a:ext cx="954107" cy="369332"/>
          </a:xfrm>
          <a:prstGeom prst="rect">
            <a:avLst/>
          </a:prstGeom>
          <a:noFill/>
        </p:spPr>
        <p:txBody>
          <a:bodyPr wrap="none" rtlCol="0">
            <a:spAutoFit/>
          </a:bodyPr>
          <a:lstStyle/>
          <a:p>
            <a:r>
              <a:rPr lang="en-US" b="1">
                <a:solidFill>
                  <a:srgbClr val="002060"/>
                </a:solidFill>
                <a:latin typeface="Times New Roman" panose="02020603050405020304" pitchFamily="18" charset="0"/>
                <a:cs typeface="Times New Roman" panose="02020603050405020304" pitchFamily="18" charset="0"/>
              </a:rPr>
              <a:t>Sandals</a:t>
            </a:r>
            <a:endParaRPr lang="en-US" b="1"/>
          </a:p>
        </p:txBody>
      </p:sp>
      <p:pic>
        <p:nvPicPr>
          <p:cNvPr id="4" name="Picture 3" descr="Qr code&#10;&#10;Description automatically generated">
            <a:extLst>
              <a:ext uri="{FF2B5EF4-FFF2-40B4-BE49-F238E27FC236}">
                <a16:creationId xmlns:a16="http://schemas.microsoft.com/office/drawing/2014/main" xmlns="" id="{A8F18FB7-7BD8-4950-973C-E8C0652180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0483" y="2153004"/>
            <a:ext cx="1364713" cy="2828369"/>
          </a:xfrm>
          <a:prstGeom prst="rect">
            <a:avLst/>
          </a:prstGeom>
          <a:ln>
            <a:noFill/>
          </a:ln>
          <a:effectLst>
            <a:outerShdw blurRad="292100" dist="139700" dir="2700000" algn="tl" rotWithShape="0">
              <a:srgbClr val="333333">
                <a:alpha val="65000"/>
              </a:srgbClr>
            </a:outerShdw>
          </a:effectLst>
        </p:spPr>
      </p:pic>
      <p:pic>
        <p:nvPicPr>
          <p:cNvPr id="6" name="Picture 5" descr="Graphical user interface, application&#10;&#10;Description automatically generated">
            <a:extLst>
              <a:ext uri="{FF2B5EF4-FFF2-40B4-BE49-F238E27FC236}">
                <a16:creationId xmlns:a16="http://schemas.microsoft.com/office/drawing/2014/main" xmlns="" id="{94E89A05-0D5A-45E5-B5FC-3561AA9FEF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4200" y="2153004"/>
            <a:ext cx="1364713" cy="2828368"/>
          </a:xfrm>
          <a:prstGeom prst="rect">
            <a:avLst/>
          </a:prstGeom>
          <a:ln>
            <a:noFill/>
          </a:ln>
          <a:effectLst>
            <a:outerShdw blurRad="292100" dist="139700" dir="2700000" algn="tl" rotWithShape="0">
              <a:srgbClr val="333333">
                <a:alpha val="65000"/>
              </a:srgbClr>
            </a:outerShdw>
          </a:effectLst>
        </p:spPr>
      </p:pic>
      <p:sp>
        <p:nvSpPr>
          <p:cNvPr id="15" name="Cross 14">
            <a:extLst>
              <a:ext uri="{FF2B5EF4-FFF2-40B4-BE49-F238E27FC236}">
                <a16:creationId xmlns:a16="http://schemas.microsoft.com/office/drawing/2014/main" xmlns="" id="{1E307C8C-ECB1-4368-9991-883F41ED38E4}"/>
              </a:ext>
            </a:extLst>
          </p:cNvPr>
          <p:cNvSpPr/>
          <p:nvPr/>
        </p:nvSpPr>
        <p:spPr>
          <a:xfrm>
            <a:off x="6457950" y="3300488"/>
            <a:ext cx="533400" cy="533400"/>
          </a:xfrm>
          <a:prstGeom prst="plus">
            <a:avLst>
              <a:gd name="adj" fmla="val 33333"/>
            </a:avLst>
          </a:prstGeom>
          <a:solidFill>
            <a:srgbClr val="F3F81A"/>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xmlns="" id="{D91A216F-46C4-45EB-B1DE-AD0EA17015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39000" y="3047416"/>
            <a:ext cx="1039544" cy="1039544"/>
          </a:xfrm>
          <a:prstGeom prst="rect">
            <a:avLst/>
          </a:prstGeom>
        </p:spPr>
      </p:pic>
    </p:spTree>
    <p:extLst>
      <p:ext uri="{BB962C8B-B14F-4D97-AF65-F5344CB8AC3E}">
        <p14:creationId xmlns:p14="http://schemas.microsoft.com/office/powerpoint/2010/main" val="266966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11494F4-A46D-443B-8D67-D0084262F91E}"/>
              </a:ext>
            </a:extLst>
          </p:cNvPr>
          <p:cNvPicPr>
            <a:picLocks noChangeAspect="1"/>
          </p:cNvPicPr>
          <p:nvPr/>
        </p:nvPicPr>
        <p:blipFill>
          <a:blip r:embed="rId4"/>
          <a:stretch>
            <a:fillRect/>
          </a:stretch>
        </p:blipFill>
        <p:spPr>
          <a:xfrm>
            <a:off x="0" y="0"/>
            <a:ext cx="9144000" cy="660400"/>
          </a:xfrm>
          <a:prstGeom prst="rect">
            <a:avLst/>
          </a:prstGeom>
        </p:spPr>
      </p:pic>
      <p:pic>
        <p:nvPicPr>
          <p:cNvPr id="5" name="INNOV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618" y="0"/>
            <a:ext cx="9109075" cy="5143500"/>
          </a:xfrm>
          <a:prstGeom prst="rect">
            <a:avLst/>
          </a:prstGeom>
        </p:spPr>
      </p:pic>
    </p:spTree>
    <p:extLst>
      <p:ext uri="{BB962C8B-B14F-4D97-AF65-F5344CB8AC3E}">
        <p14:creationId xmlns:p14="http://schemas.microsoft.com/office/powerpoint/2010/main" val="18611195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11494F4-A46D-443B-8D67-D0084262F91E}"/>
              </a:ext>
            </a:extLst>
          </p:cNvPr>
          <p:cNvPicPr>
            <a:picLocks noChangeAspect="1"/>
          </p:cNvPicPr>
          <p:nvPr/>
        </p:nvPicPr>
        <p:blipFill>
          <a:blip r:embed="rId2"/>
          <a:stretch>
            <a:fillRect/>
          </a:stretch>
        </p:blipFill>
        <p:spPr>
          <a:xfrm>
            <a:off x="0" y="0"/>
            <a:ext cx="9144000" cy="660400"/>
          </a:xfrm>
          <a:prstGeom prst="rect">
            <a:avLst/>
          </a:prstGeom>
        </p:spPr>
      </p:pic>
      <p:sp>
        <p:nvSpPr>
          <p:cNvPr id="3" name="TextBox 19">
            <a:extLst>
              <a:ext uri="{FF2B5EF4-FFF2-40B4-BE49-F238E27FC236}">
                <a16:creationId xmlns:a16="http://schemas.microsoft.com/office/drawing/2014/main" xmlns="" id="{1407EAD1-DE01-4AF1-A419-7FE036D444AE}"/>
              </a:ext>
            </a:extLst>
          </p:cNvPr>
          <p:cNvSpPr txBox="1">
            <a:spLocks noChangeArrowheads="1"/>
          </p:cNvSpPr>
          <p:nvPr/>
        </p:nvSpPr>
        <p:spPr bwMode="auto">
          <a:xfrm>
            <a:off x="1143000" y="89535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b="1" dirty="0">
                <a:solidFill>
                  <a:srgbClr val="002060"/>
                </a:solidFill>
                <a:latin typeface="Times New Roman" panose="02020603050405020304" pitchFamily="18" charset="0"/>
                <a:cs typeface="Times New Roman" panose="02020603050405020304" pitchFamily="18" charset="0"/>
              </a:rPr>
              <a:t>NHỮNG TÍNH NĂNG TIÊU BIỂU ĐÃ XÂY DỰNG</a:t>
            </a:r>
          </a:p>
        </p:txBody>
      </p:sp>
      <p:sp>
        <p:nvSpPr>
          <p:cNvPr id="4" name="TextBox 6">
            <a:extLst>
              <a:ext uri="{FF2B5EF4-FFF2-40B4-BE49-F238E27FC236}">
                <a16:creationId xmlns:a16="http://schemas.microsoft.com/office/drawing/2014/main" xmlns="" id="{AF939064-1735-44DE-B0BF-D9864394D8F4}"/>
              </a:ext>
            </a:extLst>
          </p:cNvPr>
          <p:cNvSpPr txBox="1">
            <a:spLocks noChangeArrowheads="1"/>
          </p:cNvSpPr>
          <p:nvPr/>
        </p:nvSpPr>
        <p:spPr bwMode="auto">
          <a:xfrm>
            <a:off x="0" y="1480853"/>
            <a:ext cx="71988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b="1" dirty="0">
                <a:solidFill>
                  <a:srgbClr val="002060"/>
                </a:solidFill>
                <a:latin typeface="Times New Roman" panose="02020603050405020304" pitchFamily="18" charset="0"/>
                <a:cs typeface="Times New Roman" panose="02020603050405020304" pitchFamily="18" charset="0"/>
              </a:rPr>
              <a:t>1.BẢNG ĐIỂM CÁ NHÂN SỞ HỮU VÀ CÁC ƯU ĐÃI CỦA ĐỐI TÁC</a:t>
            </a:r>
          </a:p>
        </p:txBody>
      </p:sp>
      <p:sp>
        <p:nvSpPr>
          <p:cNvPr id="5" name="TextBox 6">
            <a:extLst>
              <a:ext uri="{FF2B5EF4-FFF2-40B4-BE49-F238E27FC236}">
                <a16:creationId xmlns:a16="http://schemas.microsoft.com/office/drawing/2014/main" xmlns="" id="{A8DD6559-2042-48B5-AE63-006E6AD29EE3}"/>
              </a:ext>
            </a:extLst>
          </p:cNvPr>
          <p:cNvSpPr txBox="1">
            <a:spLocks noChangeArrowheads="1"/>
          </p:cNvSpPr>
          <p:nvPr/>
        </p:nvSpPr>
        <p:spPr bwMode="auto">
          <a:xfrm>
            <a:off x="9889" y="1829539"/>
            <a:ext cx="4267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b="1" dirty="0">
                <a:solidFill>
                  <a:srgbClr val="002060"/>
                </a:solidFill>
                <a:latin typeface="Times New Roman" panose="02020603050405020304" pitchFamily="18" charset="0"/>
                <a:cs typeface="Times New Roman" panose="02020603050405020304" pitchFamily="18" charset="0"/>
              </a:rPr>
              <a:t>2.HỆ THỐNG QUẢN LÝ THÀNH VIÊN</a:t>
            </a:r>
          </a:p>
        </p:txBody>
      </p:sp>
      <p:sp>
        <p:nvSpPr>
          <p:cNvPr id="6" name="TextBox 6">
            <a:extLst>
              <a:ext uri="{FF2B5EF4-FFF2-40B4-BE49-F238E27FC236}">
                <a16:creationId xmlns:a16="http://schemas.microsoft.com/office/drawing/2014/main" xmlns="" id="{C1AEBF2D-17A3-4654-AAAD-AA57ED9A0FE3}"/>
              </a:ext>
            </a:extLst>
          </p:cNvPr>
          <p:cNvSpPr txBox="1">
            <a:spLocks noChangeArrowheads="1"/>
          </p:cNvSpPr>
          <p:nvPr/>
        </p:nvSpPr>
        <p:spPr bwMode="auto">
          <a:xfrm>
            <a:off x="9889" y="2178225"/>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b="1" dirty="0">
                <a:solidFill>
                  <a:srgbClr val="002060"/>
                </a:solidFill>
                <a:latin typeface="Times New Roman" panose="02020603050405020304" pitchFamily="18" charset="0"/>
                <a:cs typeface="Times New Roman" panose="02020603050405020304" pitchFamily="18" charset="0"/>
              </a:rPr>
              <a:t>3.HỆ THỐNG QUẢN LÝ SỐ LƯỢNG ĐIỂM</a:t>
            </a:r>
          </a:p>
        </p:txBody>
      </p:sp>
      <p:sp>
        <p:nvSpPr>
          <p:cNvPr id="7" name="TextBox 6">
            <a:extLst>
              <a:ext uri="{FF2B5EF4-FFF2-40B4-BE49-F238E27FC236}">
                <a16:creationId xmlns:a16="http://schemas.microsoft.com/office/drawing/2014/main" xmlns="" id="{52FA4FE0-0A3F-47FF-B524-35EA70DBCCF9}"/>
              </a:ext>
            </a:extLst>
          </p:cNvPr>
          <p:cNvSpPr txBox="1">
            <a:spLocks noChangeArrowheads="1"/>
          </p:cNvSpPr>
          <p:nvPr/>
        </p:nvSpPr>
        <p:spPr bwMode="auto">
          <a:xfrm>
            <a:off x="0" y="2506265"/>
            <a:ext cx="3955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b="1" dirty="0">
                <a:solidFill>
                  <a:srgbClr val="002060"/>
                </a:solidFill>
                <a:latin typeface="Times New Roman" panose="02020603050405020304" pitchFamily="18" charset="0"/>
                <a:cs typeface="Times New Roman" panose="02020603050405020304" pitchFamily="18" charset="0"/>
              </a:rPr>
              <a:t>4.HỆ THỐNG ĐỔI ĐIỂM TỰ ĐỘNG</a:t>
            </a:r>
          </a:p>
        </p:txBody>
      </p:sp>
      <p:sp>
        <p:nvSpPr>
          <p:cNvPr id="8" name="TextBox 6">
            <a:extLst>
              <a:ext uri="{FF2B5EF4-FFF2-40B4-BE49-F238E27FC236}">
                <a16:creationId xmlns:a16="http://schemas.microsoft.com/office/drawing/2014/main" xmlns="" id="{12CBBAD7-8AD8-451C-BD3E-BE9402797277}"/>
              </a:ext>
            </a:extLst>
          </p:cNvPr>
          <p:cNvSpPr txBox="1">
            <a:spLocks noChangeArrowheads="1"/>
          </p:cNvSpPr>
          <p:nvPr/>
        </p:nvSpPr>
        <p:spPr bwMode="auto">
          <a:xfrm>
            <a:off x="-582" y="2832993"/>
            <a:ext cx="8153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b="1" dirty="0">
                <a:solidFill>
                  <a:srgbClr val="002060"/>
                </a:solidFill>
                <a:latin typeface="Times New Roman" panose="02020603050405020304" pitchFamily="18" charset="0"/>
                <a:cs typeface="Times New Roman" panose="02020603050405020304" pitchFamily="18" charset="0"/>
              </a:rPr>
              <a:t>5.HỆ THỐNG QUẢN TRỊ ĐỐI TÁC, THÀNH VIÊN, CÀI ĐẶT </a:t>
            </a:r>
            <a:r>
              <a:rPr lang="en-US" altLang="en-US" sz="1800" b="1">
                <a:solidFill>
                  <a:srgbClr val="002060"/>
                </a:solidFill>
                <a:latin typeface="Times New Roman" panose="02020603050405020304" pitchFamily="18" charset="0"/>
                <a:cs typeface="Times New Roman" panose="02020603050405020304" pitchFamily="18" charset="0"/>
              </a:rPr>
              <a:t>QUYỀN </a:t>
            </a:r>
            <a:r>
              <a:rPr lang="en-US" altLang="en-US" sz="1800" b="1" smtClean="0">
                <a:solidFill>
                  <a:srgbClr val="002060"/>
                </a:solidFill>
                <a:latin typeface="Times New Roman" panose="02020603050405020304" pitchFamily="18" charset="0"/>
                <a:cs typeface="Times New Roman" panose="02020603050405020304" pitchFamily="18" charset="0"/>
              </a:rPr>
              <a:t>DÀNH CHO </a:t>
            </a:r>
            <a:r>
              <a:rPr lang="en-US" altLang="en-US" sz="1800" b="1" dirty="0">
                <a:solidFill>
                  <a:srgbClr val="002060"/>
                </a:solidFill>
                <a:latin typeface="Times New Roman" panose="02020603050405020304" pitchFamily="18" charset="0"/>
                <a:cs typeface="Times New Roman" panose="02020603050405020304" pitchFamily="18" charset="0"/>
              </a:rPr>
              <a:t>ĐỐI TÁC, THÀNH VIÊN</a:t>
            </a:r>
          </a:p>
        </p:txBody>
      </p:sp>
      <p:sp>
        <p:nvSpPr>
          <p:cNvPr id="9" name="TextBox 8">
            <a:extLst>
              <a:ext uri="{FF2B5EF4-FFF2-40B4-BE49-F238E27FC236}">
                <a16:creationId xmlns:a16="http://schemas.microsoft.com/office/drawing/2014/main" xmlns="" id="{02C82E2D-CB8C-45BA-AC23-386CA76A4888}"/>
              </a:ext>
            </a:extLst>
          </p:cNvPr>
          <p:cNvSpPr txBox="1">
            <a:spLocks noChangeArrowheads="1"/>
          </p:cNvSpPr>
          <p:nvPr/>
        </p:nvSpPr>
        <p:spPr bwMode="auto">
          <a:xfrm>
            <a:off x="-582" y="3418205"/>
            <a:ext cx="556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b="1" dirty="0">
                <a:solidFill>
                  <a:srgbClr val="002060"/>
                </a:solidFill>
                <a:latin typeface="Times New Roman" panose="02020603050405020304" pitchFamily="18" charset="0"/>
                <a:cs typeface="Times New Roman" panose="02020603050405020304" pitchFamily="18" charset="0"/>
              </a:rPr>
              <a:t>6.HỆ THỐNG QUẢN TRỊ ĐỊA ĐIỂM CÁC ĐỐI TÁC</a:t>
            </a:r>
          </a:p>
        </p:txBody>
      </p:sp>
      <p:sp>
        <p:nvSpPr>
          <p:cNvPr id="10" name="TextBox 9">
            <a:extLst>
              <a:ext uri="{FF2B5EF4-FFF2-40B4-BE49-F238E27FC236}">
                <a16:creationId xmlns:a16="http://schemas.microsoft.com/office/drawing/2014/main" xmlns="" id="{AACE7538-2B7A-44FC-850C-62057C4E1CEF}"/>
              </a:ext>
            </a:extLst>
          </p:cNvPr>
          <p:cNvSpPr txBox="1">
            <a:spLocks noChangeArrowheads="1"/>
          </p:cNvSpPr>
          <p:nvPr/>
        </p:nvSpPr>
        <p:spPr bwMode="auto">
          <a:xfrm>
            <a:off x="-582" y="3761105"/>
            <a:ext cx="266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b="1" dirty="0">
                <a:solidFill>
                  <a:srgbClr val="002060"/>
                </a:solidFill>
                <a:latin typeface="Times New Roman" panose="02020603050405020304" pitchFamily="18" charset="0"/>
                <a:cs typeface="Times New Roman" panose="02020603050405020304" pitchFamily="18" charset="0"/>
              </a:rPr>
              <a:t>7.HỆ THỐNG ƯU ĐÃI</a:t>
            </a:r>
          </a:p>
        </p:txBody>
      </p:sp>
      <p:sp>
        <p:nvSpPr>
          <p:cNvPr id="11" name="TextBox 10">
            <a:extLst>
              <a:ext uri="{FF2B5EF4-FFF2-40B4-BE49-F238E27FC236}">
                <a16:creationId xmlns:a16="http://schemas.microsoft.com/office/drawing/2014/main" xmlns="" id="{CAF7F89C-5DA3-48F3-81E0-B22EA0E7A0FC}"/>
              </a:ext>
            </a:extLst>
          </p:cNvPr>
          <p:cNvSpPr txBox="1">
            <a:spLocks noChangeArrowheads="1"/>
          </p:cNvSpPr>
          <p:nvPr/>
        </p:nvSpPr>
        <p:spPr bwMode="auto">
          <a:xfrm>
            <a:off x="-879645" y="4092800"/>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b="1" dirty="0">
                <a:solidFill>
                  <a:srgbClr val="002060"/>
                </a:solidFill>
                <a:latin typeface="Times New Roman" panose="02020603050405020304" pitchFamily="18" charset="0"/>
                <a:cs typeface="Times New Roman" panose="02020603050405020304" pitchFamily="18" charset="0"/>
              </a:rPr>
              <a:t>8.HỆ THỐNG BÁO CÁO THỐNG KÊ</a:t>
            </a:r>
          </a:p>
        </p:txBody>
      </p:sp>
    </p:spTree>
    <p:extLst>
      <p:ext uri="{BB962C8B-B14F-4D97-AF65-F5344CB8AC3E}">
        <p14:creationId xmlns:p14="http://schemas.microsoft.com/office/powerpoint/2010/main" val="179093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circle(in)">
                                      <p:cBhvr>
                                        <p:cTn id="44" dur="20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heel(1)">
                                      <p:cBhvr>
                                        <p:cTn id="4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6">
            <a:extLst>
              <a:ext uri="{FF2B5EF4-FFF2-40B4-BE49-F238E27FC236}">
                <a16:creationId xmlns:a16="http://schemas.microsoft.com/office/drawing/2014/main" xmlns="" id="{A64D53D1-7E29-43D9-824A-966B88ACCF8F}"/>
              </a:ext>
            </a:extLst>
          </p:cNvPr>
          <p:cNvSpPr txBox="1">
            <a:spLocks noChangeArrowheads="1"/>
          </p:cNvSpPr>
          <p:nvPr/>
        </p:nvSpPr>
        <p:spPr bwMode="auto">
          <a:xfrm>
            <a:off x="892921" y="734895"/>
            <a:ext cx="73723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b="1" dirty="0">
                <a:solidFill>
                  <a:srgbClr val="002060"/>
                </a:solidFill>
                <a:latin typeface="Times New Roman" panose="02020603050405020304" pitchFamily="18" charset="0"/>
                <a:cs typeface="Times New Roman" panose="02020603050405020304" pitchFamily="18" charset="0"/>
              </a:rPr>
              <a:t>BẢNG ĐIỂM CÁ NHÂN SỞ HỮU VÀ CÁC ƯU ĐÃI CỦA ĐỐI TÁC TRONG HỆ SINH THÁI</a:t>
            </a:r>
          </a:p>
        </p:txBody>
      </p:sp>
      <p:sp>
        <p:nvSpPr>
          <p:cNvPr id="8" name="Rectangle: Rounded Corners 7">
            <a:extLst>
              <a:ext uri="{FF2B5EF4-FFF2-40B4-BE49-F238E27FC236}">
                <a16:creationId xmlns:a16="http://schemas.microsoft.com/office/drawing/2014/main" xmlns="" id="{D0E2465F-8A80-44D5-818D-5B60E6A6CCC2}"/>
              </a:ext>
            </a:extLst>
          </p:cNvPr>
          <p:cNvSpPr/>
          <p:nvPr/>
        </p:nvSpPr>
        <p:spPr>
          <a:xfrm>
            <a:off x="2489431" y="1588295"/>
            <a:ext cx="4200525" cy="34397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214313" indent="-214313" algn="just">
              <a:lnSpc>
                <a:spcPct val="107000"/>
              </a:lnSpc>
              <a:buFont typeface="Arial" panose="020B0604020202020204" pitchFamily="34" charset="0"/>
              <a:buChar char="•"/>
              <a:defRPr/>
            </a:pP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Hệ</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thống</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thể</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hiện</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rõ</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số</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lượng</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người</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dùng</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sở</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hữu</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NAB Coins hay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những</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đồng</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tiền</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khác</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trong</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hệ</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sinh</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thái</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NAB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giống</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như</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các</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ví</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điện</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tử</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hiện</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nay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nhằm</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minh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bạch</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rõ</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tài</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sản</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Khách hàng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sở</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hữu</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a:t>
            </a:r>
          </a:p>
          <a:p>
            <a:pPr marL="214313" indent="-214313" algn="just">
              <a:lnSpc>
                <a:spcPct val="107000"/>
              </a:lnSpc>
              <a:buFont typeface="Arial" panose="020B0604020202020204" pitchFamily="34" charset="0"/>
              <a:buChar char="•"/>
              <a:defRPr/>
            </a:pP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Thông qua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các</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số</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lượng</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(Coin)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mà</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Khách hàng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sở</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hữu</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thể</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quy</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đổi</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ra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các</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ưu</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đãi</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Nam Á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đưa</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ra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hoặc</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những</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ưu</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đãi</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các</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đối</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tác</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trong</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hệ</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sinh</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thái</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NAB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một</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cách</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dễ</a:t>
            </a:r>
            <a:r>
              <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dàng</a:t>
            </a:r>
            <a:endParaRPr lang="en-US" dirty="0">
              <a:solidFill>
                <a:srgbClr val="002060"/>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7418" name="Picture 9">
            <a:extLst>
              <a:ext uri="{FF2B5EF4-FFF2-40B4-BE49-F238E27FC236}">
                <a16:creationId xmlns:a16="http://schemas.microsoft.com/office/drawing/2014/main" xmlns="" id="{356CA3BA-1B84-4F54-9574-A152AEC2F938}"/>
              </a:ext>
            </a:extLst>
          </p:cNvPr>
          <p:cNvPicPr>
            <a:picLocks noChangeAspect="1" noChangeArrowheads="1"/>
          </p:cNvPicPr>
          <p:nvPr/>
        </p:nvPicPr>
        <p:blipFill>
          <a:blip r:embed="rId2"/>
          <a:srcRect/>
          <a:stretch>
            <a:fillRect/>
          </a:stretch>
        </p:blipFill>
        <p:spPr bwMode="auto">
          <a:xfrm>
            <a:off x="96441" y="2989660"/>
            <a:ext cx="2257425" cy="2038350"/>
          </a:xfrm>
          <a:prstGeom prst="rect">
            <a:avLst/>
          </a:prstGeom>
          <a:ln>
            <a:noFill/>
          </a:ln>
          <a:effectLst>
            <a:outerShdw blurRad="292100" dist="139700" dir="2700000" algn="tl" rotWithShape="0">
              <a:srgbClr val="333333">
                <a:alpha val="65000"/>
              </a:srgbClr>
            </a:outerShdw>
          </a:effectLst>
        </p:spPr>
      </p:pic>
      <p:pic>
        <p:nvPicPr>
          <p:cNvPr id="18438" name="Picture 8">
            <a:extLst>
              <a:ext uri="{FF2B5EF4-FFF2-40B4-BE49-F238E27FC236}">
                <a16:creationId xmlns:a16="http://schemas.microsoft.com/office/drawing/2014/main" xmlns="" id="{BC44547C-8A61-45FF-ABBF-DF398F80B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07" y="1232297"/>
            <a:ext cx="222766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xmlns="" id="{9410E80A-0D75-4605-9C6E-5D08B55802C4}"/>
              </a:ext>
            </a:extLst>
          </p:cNvPr>
          <p:cNvPicPr>
            <a:picLocks noChangeAspect="1"/>
          </p:cNvPicPr>
          <p:nvPr/>
        </p:nvPicPr>
        <p:blipFill>
          <a:blip r:embed="rId4"/>
          <a:stretch>
            <a:fillRect/>
          </a:stretch>
        </p:blipFill>
        <p:spPr>
          <a:xfrm>
            <a:off x="6786563" y="2832497"/>
            <a:ext cx="2083594" cy="20776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xmlns="" id="{44D987FA-7F16-4A35-815A-1745397B68CC}"/>
              </a:ext>
            </a:extLst>
          </p:cNvPr>
          <p:cNvPicPr>
            <a:picLocks noChangeAspect="1"/>
          </p:cNvPicPr>
          <p:nvPr/>
        </p:nvPicPr>
        <p:blipFill>
          <a:blip r:embed="rId5"/>
          <a:stretch>
            <a:fillRect/>
          </a:stretch>
        </p:blipFill>
        <p:spPr>
          <a:xfrm>
            <a:off x="0" y="0"/>
            <a:ext cx="9144000" cy="660400"/>
          </a:xfrm>
          <a:prstGeom prst="rect">
            <a:avLst/>
          </a:prstGeom>
        </p:spPr>
      </p:pic>
      <p:pic>
        <p:nvPicPr>
          <p:cNvPr id="4" name="Picture 3">
            <a:extLst>
              <a:ext uri="{FF2B5EF4-FFF2-40B4-BE49-F238E27FC236}">
                <a16:creationId xmlns:a16="http://schemas.microsoft.com/office/drawing/2014/main" xmlns="" id="{742FFC31-6587-4DBB-A10B-E910ECE225EF}"/>
              </a:ext>
            </a:extLst>
          </p:cNvPr>
          <p:cNvPicPr>
            <a:picLocks noChangeAspect="1"/>
          </p:cNvPicPr>
          <p:nvPr/>
        </p:nvPicPr>
        <p:blipFill>
          <a:blip r:embed="rId6"/>
          <a:stretch>
            <a:fillRect/>
          </a:stretch>
        </p:blipFill>
        <p:spPr>
          <a:xfrm>
            <a:off x="6804325" y="1361212"/>
            <a:ext cx="2083593" cy="12105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8438"/>
                                        </p:tgtEl>
                                        <p:attrNameLst>
                                          <p:attrName>style.visibility</p:attrName>
                                        </p:attrNameLst>
                                      </p:cBhvr>
                                      <p:to>
                                        <p:strVal val="visible"/>
                                      </p:to>
                                    </p:set>
                                    <p:anim calcmode="lin" valueType="num">
                                      <p:cBhvr>
                                        <p:cTn id="12" dur="1000" fill="hold"/>
                                        <p:tgtEl>
                                          <p:spTgt spid="18438"/>
                                        </p:tgtEl>
                                        <p:attrNameLst>
                                          <p:attrName>ppt_w</p:attrName>
                                        </p:attrNameLst>
                                      </p:cBhvr>
                                      <p:tavLst>
                                        <p:tav tm="0">
                                          <p:val>
                                            <p:fltVal val="0"/>
                                          </p:val>
                                        </p:tav>
                                        <p:tav tm="100000">
                                          <p:val>
                                            <p:strVal val="#ppt_w"/>
                                          </p:val>
                                        </p:tav>
                                      </p:tavLst>
                                    </p:anim>
                                    <p:anim calcmode="lin" valueType="num">
                                      <p:cBhvr>
                                        <p:cTn id="13" dur="1000" fill="hold"/>
                                        <p:tgtEl>
                                          <p:spTgt spid="18438"/>
                                        </p:tgtEl>
                                        <p:attrNameLst>
                                          <p:attrName>ppt_h</p:attrName>
                                        </p:attrNameLst>
                                      </p:cBhvr>
                                      <p:tavLst>
                                        <p:tav tm="0">
                                          <p:val>
                                            <p:fltVal val="0"/>
                                          </p:val>
                                        </p:tav>
                                        <p:tav tm="100000">
                                          <p:val>
                                            <p:strVal val="#ppt_h"/>
                                          </p:val>
                                        </p:tav>
                                      </p:tavLst>
                                    </p:anim>
                                    <p:anim calcmode="lin" valueType="num">
                                      <p:cBhvr>
                                        <p:cTn id="14" dur="1000" fill="hold"/>
                                        <p:tgtEl>
                                          <p:spTgt spid="18438"/>
                                        </p:tgtEl>
                                        <p:attrNameLst>
                                          <p:attrName>style.rotation</p:attrName>
                                        </p:attrNameLst>
                                      </p:cBhvr>
                                      <p:tavLst>
                                        <p:tav tm="0">
                                          <p:val>
                                            <p:fltVal val="90"/>
                                          </p:val>
                                        </p:tav>
                                        <p:tav tm="100000">
                                          <p:val>
                                            <p:fltVal val="0"/>
                                          </p:val>
                                        </p:tav>
                                      </p:tavLst>
                                    </p:anim>
                                    <p:animEffect transition="in" filter="fade">
                                      <p:cBhvr>
                                        <p:cTn id="15" dur="1000"/>
                                        <p:tgtEl>
                                          <p:spTgt spid="18438"/>
                                        </p:tgtEl>
                                      </p:cBhvr>
                                    </p:animEffect>
                                  </p:childTnLst>
                                </p:cTn>
                              </p:par>
                              <p:par>
                                <p:cTn id="16" presetID="31" presetClass="entr" presetSubtype="0" fill="hold" nodeType="withEffect">
                                  <p:stCondLst>
                                    <p:cond delay="0"/>
                                  </p:stCondLst>
                                  <p:childTnLst>
                                    <p:set>
                                      <p:cBhvr>
                                        <p:cTn id="17" dur="1" fill="hold">
                                          <p:stCondLst>
                                            <p:cond delay="0"/>
                                          </p:stCondLst>
                                        </p:cTn>
                                        <p:tgtEl>
                                          <p:spTgt spid="17418"/>
                                        </p:tgtEl>
                                        <p:attrNameLst>
                                          <p:attrName>style.visibility</p:attrName>
                                        </p:attrNameLst>
                                      </p:cBhvr>
                                      <p:to>
                                        <p:strVal val="visible"/>
                                      </p:to>
                                    </p:set>
                                    <p:anim calcmode="lin" valueType="num">
                                      <p:cBhvr>
                                        <p:cTn id="18" dur="1000" fill="hold"/>
                                        <p:tgtEl>
                                          <p:spTgt spid="17418"/>
                                        </p:tgtEl>
                                        <p:attrNameLst>
                                          <p:attrName>ppt_w</p:attrName>
                                        </p:attrNameLst>
                                      </p:cBhvr>
                                      <p:tavLst>
                                        <p:tav tm="0">
                                          <p:val>
                                            <p:fltVal val="0"/>
                                          </p:val>
                                        </p:tav>
                                        <p:tav tm="100000">
                                          <p:val>
                                            <p:strVal val="#ppt_w"/>
                                          </p:val>
                                        </p:tav>
                                      </p:tavLst>
                                    </p:anim>
                                    <p:anim calcmode="lin" valueType="num">
                                      <p:cBhvr>
                                        <p:cTn id="19" dur="1000" fill="hold"/>
                                        <p:tgtEl>
                                          <p:spTgt spid="17418"/>
                                        </p:tgtEl>
                                        <p:attrNameLst>
                                          <p:attrName>ppt_h</p:attrName>
                                        </p:attrNameLst>
                                      </p:cBhvr>
                                      <p:tavLst>
                                        <p:tav tm="0">
                                          <p:val>
                                            <p:fltVal val="0"/>
                                          </p:val>
                                        </p:tav>
                                        <p:tav tm="100000">
                                          <p:val>
                                            <p:strVal val="#ppt_h"/>
                                          </p:val>
                                        </p:tav>
                                      </p:tavLst>
                                    </p:anim>
                                    <p:anim calcmode="lin" valueType="num">
                                      <p:cBhvr>
                                        <p:cTn id="20" dur="1000" fill="hold"/>
                                        <p:tgtEl>
                                          <p:spTgt spid="17418"/>
                                        </p:tgtEl>
                                        <p:attrNameLst>
                                          <p:attrName>style.rotation</p:attrName>
                                        </p:attrNameLst>
                                      </p:cBhvr>
                                      <p:tavLst>
                                        <p:tav tm="0">
                                          <p:val>
                                            <p:fltVal val="90"/>
                                          </p:val>
                                        </p:tav>
                                        <p:tav tm="100000">
                                          <p:val>
                                            <p:fltVal val="0"/>
                                          </p:val>
                                        </p:tav>
                                      </p:tavLst>
                                    </p:anim>
                                    <p:animEffect transition="in" filter="fade">
                                      <p:cBhvr>
                                        <p:cTn id="21" dur="1000"/>
                                        <p:tgtEl>
                                          <p:spTgt spid="17418"/>
                                        </p:tgtEl>
                                      </p:cBhvr>
                                    </p:animEffect>
                                  </p:childTnLst>
                                </p:cTn>
                              </p:par>
                              <p:par>
                                <p:cTn id="22" presetID="31"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1000" fill="hold"/>
                                        <p:tgtEl>
                                          <p:spTgt spid="4"/>
                                        </p:tgtEl>
                                        <p:attrNameLst>
                                          <p:attrName>ppt_w</p:attrName>
                                        </p:attrNameLst>
                                      </p:cBhvr>
                                      <p:tavLst>
                                        <p:tav tm="0">
                                          <p:val>
                                            <p:fltVal val="0"/>
                                          </p:val>
                                        </p:tav>
                                        <p:tav tm="100000">
                                          <p:val>
                                            <p:strVal val="#ppt_w"/>
                                          </p:val>
                                        </p:tav>
                                      </p:tavLst>
                                    </p:anim>
                                    <p:anim calcmode="lin" valueType="num">
                                      <p:cBhvr>
                                        <p:cTn id="25" dur="1000" fill="hold"/>
                                        <p:tgtEl>
                                          <p:spTgt spid="4"/>
                                        </p:tgtEl>
                                        <p:attrNameLst>
                                          <p:attrName>ppt_h</p:attrName>
                                        </p:attrNameLst>
                                      </p:cBhvr>
                                      <p:tavLst>
                                        <p:tav tm="0">
                                          <p:val>
                                            <p:fltVal val="0"/>
                                          </p:val>
                                        </p:tav>
                                        <p:tav tm="100000">
                                          <p:val>
                                            <p:strVal val="#ppt_h"/>
                                          </p:val>
                                        </p:tav>
                                      </p:tavLst>
                                    </p:anim>
                                    <p:anim calcmode="lin" valueType="num">
                                      <p:cBhvr>
                                        <p:cTn id="26" dur="1000" fill="hold"/>
                                        <p:tgtEl>
                                          <p:spTgt spid="4"/>
                                        </p:tgtEl>
                                        <p:attrNameLst>
                                          <p:attrName>style.rotation</p:attrName>
                                        </p:attrNameLst>
                                      </p:cBhvr>
                                      <p:tavLst>
                                        <p:tav tm="0">
                                          <p:val>
                                            <p:fltVal val="90"/>
                                          </p:val>
                                        </p:tav>
                                        <p:tav tm="100000">
                                          <p:val>
                                            <p:fltVal val="0"/>
                                          </p:val>
                                        </p:tav>
                                      </p:tavLst>
                                    </p:anim>
                                    <p:animEffect transition="in" filter="fade">
                                      <p:cBhvr>
                                        <p:cTn id="27" dur="1000"/>
                                        <p:tgtEl>
                                          <p:spTgt spid="4"/>
                                        </p:tgtEl>
                                      </p:cBhvr>
                                    </p:animEffect>
                                  </p:childTnLst>
                                </p:cTn>
                              </p:par>
                              <p:par>
                                <p:cTn id="28" presetID="31"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1000" fill="hold"/>
                                        <p:tgtEl>
                                          <p:spTgt spid="3"/>
                                        </p:tgtEl>
                                        <p:attrNameLst>
                                          <p:attrName>ppt_w</p:attrName>
                                        </p:attrNameLst>
                                      </p:cBhvr>
                                      <p:tavLst>
                                        <p:tav tm="0">
                                          <p:val>
                                            <p:fltVal val="0"/>
                                          </p:val>
                                        </p:tav>
                                        <p:tav tm="100000">
                                          <p:val>
                                            <p:strVal val="#ppt_w"/>
                                          </p:val>
                                        </p:tav>
                                      </p:tavLst>
                                    </p:anim>
                                    <p:anim calcmode="lin" valueType="num">
                                      <p:cBhvr>
                                        <p:cTn id="31" dur="1000" fill="hold"/>
                                        <p:tgtEl>
                                          <p:spTgt spid="3"/>
                                        </p:tgtEl>
                                        <p:attrNameLst>
                                          <p:attrName>ppt_h</p:attrName>
                                        </p:attrNameLst>
                                      </p:cBhvr>
                                      <p:tavLst>
                                        <p:tav tm="0">
                                          <p:val>
                                            <p:fltVal val="0"/>
                                          </p:val>
                                        </p:tav>
                                        <p:tav tm="100000">
                                          <p:val>
                                            <p:strVal val="#ppt_h"/>
                                          </p:val>
                                        </p:tav>
                                      </p:tavLst>
                                    </p:anim>
                                    <p:anim calcmode="lin" valueType="num">
                                      <p:cBhvr>
                                        <p:cTn id="32" dur="1000" fill="hold"/>
                                        <p:tgtEl>
                                          <p:spTgt spid="3"/>
                                        </p:tgtEl>
                                        <p:attrNameLst>
                                          <p:attrName>style.rotation</p:attrName>
                                        </p:attrNameLst>
                                      </p:cBhvr>
                                      <p:tavLst>
                                        <p:tav tm="0">
                                          <p:val>
                                            <p:fltVal val="90"/>
                                          </p:val>
                                        </p:tav>
                                        <p:tav tm="100000">
                                          <p:val>
                                            <p:fltVal val="0"/>
                                          </p:val>
                                        </p:tav>
                                      </p:tavLst>
                                    </p:anim>
                                    <p:animEffect transition="in" filter="fade">
                                      <p:cBhvr>
                                        <p:cTn id="33" dur="10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8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Box 12">
            <a:extLst>
              <a:ext uri="{FF2B5EF4-FFF2-40B4-BE49-F238E27FC236}">
                <a16:creationId xmlns:a16="http://schemas.microsoft.com/office/drawing/2014/main" xmlns="" id="{DCB3F8F3-BD4A-428A-B96C-EDFA9352017E}"/>
              </a:ext>
            </a:extLst>
          </p:cNvPr>
          <p:cNvSpPr txBox="1">
            <a:spLocks noChangeArrowheads="1"/>
          </p:cNvSpPr>
          <p:nvPr/>
        </p:nvSpPr>
        <p:spPr bwMode="auto">
          <a:xfrm>
            <a:off x="276226" y="1194198"/>
            <a:ext cx="54411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dirty="0" err="1">
                <a:latin typeface="Times New Roman" panose="02020603050405020304" pitchFamily="18" charset="0"/>
                <a:cs typeface="Times New Roman" panose="02020603050405020304" pitchFamily="18" charset="0"/>
              </a:rPr>
              <a:t>Xây</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dựng</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Hệ</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thống</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quản</a:t>
            </a:r>
            <a:r>
              <a:rPr lang="en-US" altLang="en-US" sz="1800" dirty="0">
                <a:latin typeface="Times New Roman" panose="02020603050405020304" pitchFamily="18" charset="0"/>
                <a:cs typeface="Times New Roman" panose="02020603050405020304" pitchFamily="18" charset="0"/>
              </a:rPr>
              <a:t> lý </a:t>
            </a:r>
            <a:r>
              <a:rPr lang="en-US" altLang="en-US" sz="1800" dirty="0" err="1">
                <a:latin typeface="Times New Roman" panose="02020603050405020304" pitchFamily="18" charset="0"/>
                <a:cs typeface="Times New Roman" panose="02020603050405020304" pitchFamily="18" charset="0"/>
              </a:rPr>
              <a:t>ít</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nhất</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có</a:t>
            </a:r>
            <a:r>
              <a:rPr lang="en-US" altLang="en-US" sz="1800" dirty="0">
                <a:latin typeface="Times New Roman" panose="02020603050405020304" pitchFamily="18" charset="0"/>
                <a:cs typeface="Times New Roman" panose="02020603050405020304" pitchFamily="18" charset="0"/>
              </a:rPr>
              <a:t> 3 </a:t>
            </a:r>
            <a:r>
              <a:rPr lang="en-US" altLang="en-US" sz="1800" dirty="0" err="1">
                <a:latin typeface="Times New Roman" panose="02020603050405020304" pitchFamily="18" charset="0"/>
                <a:cs typeface="Times New Roman" panose="02020603050405020304" pitchFamily="18" charset="0"/>
              </a:rPr>
              <a:t>vai</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trò</a:t>
            </a:r>
            <a:r>
              <a:rPr lang="en-US" altLang="en-US" sz="1800" dirty="0">
                <a:latin typeface="Times New Roman" panose="02020603050405020304" pitchFamily="18" charset="0"/>
                <a:cs typeface="Times New Roman" panose="02020603050405020304" pitchFamily="18" charset="0"/>
              </a:rPr>
              <a:t>: </a:t>
            </a:r>
          </a:p>
          <a:p>
            <a:pPr eaLnBrk="1" hangingPunct="1">
              <a:lnSpc>
                <a:spcPct val="100000"/>
              </a:lnSpc>
              <a:spcBef>
                <a:spcPct val="0"/>
              </a:spcBef>
              <a:buFontTx/>
              <a:buNone/>
            </a:pPr>
            <a:r>
              <a:rPr lang="en-US" altLang="en-US" sz="1800" b="1" dirty="0">
                <a:latin typeface="Times New Roman" panose="02020603050405020304" pitchFamily="18" charset="0"/>
                <a:cs typeface="Times New Roman" panose="02020603050405020304" pitchFamily="18" charset="0"/>
              </a:rPr>
              <a:t>Quản </a:t>
            </a:r>
            <a:r>
              <a:rPr lang="en-US" altLang="en-US" sz="1800" b="1" dirty="0" err="1">
                <a:latin typeface="Times New Roman" panose="02020603050405020304" pitchFamily="18" charset="0"/>
                <a:cs typeface="Times New Roman" panose="02020603050405020304" pitchFamily="18" charset="0"/>
              </a:rPr>
              <a:t>trị</a:t>
            </a:r>
            <a:r>
              <a:rPr lang="en-US" altLang="en-US" sz="1800" b="1" dirty="0">
                <a:latin typeface="Times New Roman" panose="02020603050405020304" pitchFamily="18" charset="0"/>
                <a:cs typeface="Times New Roman" panose="02020603050405020304" pitchFamily="18" charset="0"/>
              </a:rPr>
              <a:t> </a:t>
            </a:r>
            <a:r>
              <a:rPr lang="en-US" altLang="en-US" sz="1800" b="1" dirty="0" err="1">
                <a:latin typeface="Times New Roman" panose="02020603050405020304" pitchFamily="18" charset="0"/>
                <a:cs typeface="Times New Roman" panose="02020603050405020304" pitchFamily="18" charset="0"/>
              </a:rPr>
              <a:t>viên</a:t>
            </a:r>
            <a:r>
              <a:rPr lang="en-US" altLang="en-US" sz="1800" b="1" dirty="0">
                <a:latin typeface="Times New Roman" panose="02020603050405020304" pitchFamily="18" charset="0"/>
                <a:cs typeface="Times New Roman" panose="02020603050405020304" pitchFamily="18" charset="0"/>
              </a:rPr>
              <a:t> (</a:t>
            </a:r>
            <a:r>
              <a:rPr lang="en-US" altLang="en-US" sz="1800" b="1" i="1" dirty="0">
                <a:latin typeface="Times New Roman" panose="02020603050405020304" pitchFamily="18" charset="0"/>
                <a:cs typeface="Times New Roman" panose="02020603050405020304" pitchFamily="18" charset="0"/>
              </a:rPr>
              <a:t>Nam A Bank</a:t>
            </a:r>
            <a:r>
              <a:rPr lang="en-US" altLang="en-US" sz="1800" b="1" dirty="0">
                <a:latin typeface="Times New Roman" panose="02020603050405020304" pitchFamily="18" charset="0"/>
                <a:cs typeface="Times New Roman" panose="02020603050405020304" pitchFamily="18" charset="0"/>
              </a:rPr>
              <a:t>), </a:t>
            </a:r>
            <a:r>
              <a:rPr lang="en-US" altLang="en-US" sz="1800" b="1" dirty="0" err="1">
                <a:latin typeface="Times New Roman" panose="02020603050405020304" pitchFamily="18" charset="0"/>
                <a:cs typeface="Times New Roman" panose="02020603050405020304" pitchFamily="18" charset="0"/>
              </a:rPr>
              <a:t>Đối</a:t>
            </a:r>
            <a:r>
              <a:rPr lang="en-US" altLang="en-US" sz="1800" b="1" dirty="0">
                <a:latin typeface="Times New Roman" panose="02020603050405020304" pitchFamily="18" charset="0"/>
                <a:cs typeface="Times New Roman" panose="02020603050405020304" pitchFamily="18" charset="0"/>
              </a:rPr>
              <a:t> </a:t>
            </a:r>
            <a:r>
              <a:rPr lang="en-US" altLang="en-US" sz="1800" b="1" dirty="0" err="1">
                <a:latin typeface="Times New Roman" panose="02020603050405020304" pitchFamily="18" charset="0"/>
                <a:cs typeface="Times New Roman" panose="02020603050405020304" pitchFamily="18" charset="0"/>
              </a:rPr>
              <a:t>tác</a:t>
            </a:r>
            <a:r>
              <a:rPr lang="en-US" altLang="en-US" sz="1800" dirty="0">
                <a:latin typeface="Times New Roman" panose="02020603050405020304" pitchFamily="18" charset="0"/>
                <a:cs typeface="Times New Roman" panose="02020603050405020304" pitchFamily="18" charset="0"/>
              </a:rPr>
              <a:t> và </a:t>
            </a:r>
            <a:r>
              <a:rPr lang="en-US" altLang="en-US" sz="1800" b="1" dirty="0">
                <a:latin typeface="Times New Roman" panose="02020603050405020304" pitchFamily="18" charset="0"/>
                <a:cs typeface="Times New Roman" panose="02020603050405020304" pitchFamily="18" charset="0"/>
              </a:rPr>
              <a:t>Thành </a:t>
            </a:r>
            <a:r>
              <a:rPr lang="en-US" altLang="en-US" sz="1800" b="1" dirty="0" err="1">
                <a:latin typeface="Times New Roman" panose="02020603050405020304" pitchFamily="18" charset="0"/>
                <a:cs typeface="Times New Roman" panose="02020603050405020304" pitchFamily="18" charset="0"/>
              </a:rPr>
              <a:t>viên</a:t>
            </a:r>
            <a:endParaRPr lang="en-US" altLang="en-US" sz="18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7948CFC2-5CEC-4AA4-8098-A06391677C9E}"/>
              </a:ext>
            </a:extLst>
          </p:cNvPr>
          <p:cNvSpPr txBox="1">
            <a:spLocks noChangeArrowheads="1"/>
          </p:cNvSpPr>
          <p:nvPr/>
        </p:nvSpPr>
        <p:spPr bwMode="auto">
          <a:xfrm>
            <a:off x="6025754" y="1364457"/>
            <a:ext cx="3011090" cy="1477328"/>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 typeface="Arial" panose="020B0604020202020204" pitchFamily="34" charset="0"/>
              <a:buNone/>
              <a:defRPr/>
            </a:pPr>
            <a:r>
              <a:rPr lang="en-US" altLang="en-US" sz="1800" b="1" dirty="0" err="1">
                <a:latin typeface="Times New Roman" panose="02020603050405020304" pitchFamily="18" charset="0"/>
                <a:cs typeface="Times New Roman" panose="02020603050405020304" pitchFamily="18" charset="0"/>
              </a:rPr>
              <a:t>Đối</a:t>
            </a:r>
            <a:r>
              <a:rPr lang="en-US" altLang="en-US" sz="1800" b="1" dirty="0">
                <a:latin typeface="Times New Roman" panose="02020603050405020304" pitchFamily="18" charset="0"/>
                <a:cs typeface="Times New Roman" panose="02020603050405020304" pitchFamily="18" charset="0"/>
              </a:rPr>
              <a:t> </a:t>
            </a:r>
            <a:r>
              <a:rPr lang="en-US" altLang="en-US" sz="1800" b="1" dirty="0" err="1">
                <a:latin typeface="Times New Roman" panose="02020603050405020304" pitchFamily="18" charset="0"/>
                <a:cs typeface="Times New Roman" panose="02020603050405020304" pitchFamily="18" charset="0"/>
              </a:rPr>
              <a:t>tác</a:t>
            </a:r>
            <a:r>
              <a:rPr lang="en-US" altLang="en-US" sz="1800" b="1"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Kết</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nối</a:t>
            </a:r>
            <a:r>
              <a:rPr lang="en-US" altLang="en-US" sz="1800" dirty="0">
                <a:latin typeface="Times New Roman" panose="02020603050405020304" pitchFamily="18" charset="0"/>
                <a:cs typeface="Times New Roman" panose="02020603050405020304" pitchFamily="18" charset="0"/>
              </a:rPr>
              <a:t> và </a:t>
            </a:r>
            <a:r>
              <a:rPr lang="en-US" altLang="en-US" sz="1800" dirty="0" err="1">
                <a:latin typeface="Times New Roman" panose="02020603050405020304" pitchFamily="18" charset="0"/>
                <a:cs typeface="Times New Roman" panose="02020603050405020304" pitchFamily="18" charset="0"/>
              </a:rPr>
              <a:t>hợp</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tác</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quản</a:t>
            </a:r>
            <a:r>
              <a:rPr lang="en-US" altLang="en-US" sz="1800" dirty="0">
                <a:latin typeface="Times New Roman" panose="02020603050405020304" pitchFamily="18" charset="0"/>
                <a:cs typeface="Times New Roman" panose="02020603050405020304" pitchFamily="18" charset="0"/>
              </a:rPr>
              <a:t> lý </a:t>
            </a:r>
            <a:r>
              <a:rPr lang="en-US" altLang="en-US" sz="1800" dirty="0" err="1">
                <a:latin typeface="Times New Roman" panose="02020603050405020304" pitchFamily="18" charset="0"/>
                <a:cs typeface="Times New Roman" panose="02020603050405020304" pitchFamily="18" charset="0"/>
              </a:rPr>
              <a:t>thành</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viên</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ưu</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đãi</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Cùng</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kiểm</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soát</a:t>
            </a:r>
            <a:r>
              <a:rPr lang="en-US" altLang="en-US" sz="1800" dirty="0">
                <a:latin typeface="Times New Roman" panose="02020603050405020304" pitchFamily="18" charset="0"/>
                <a:cs typeface="Times New Roman" panose="02020603050405020304" pitchFamily="18" charset="0"/>
              </a:rPr>
              <a:t> và </a:t>
            </a:r>
            <a:r>
              <a:rPr lang="en-US" altLang="en-US" sz="1800" dirty="0" err="1">
                <a:latin typeface="Times New Roman" panose="02020603050405020304" pitchFamily="18" charset="0"/>
                <a:cs typeface="Times New Roman" panose="02020603050405020304" pitchFamily="18" charset="0"/>
              </a:rPr>
              <a:t>đưa</a:t>
            </a:r>
            <a:r>
              <a:rPr lang="en-US" altLang="en-US" sz="1800" dirty="0">
                <a:latin typeface="Times New Roman" panose="02020603050405020304" pitchFamily="18" charset="0"/>
                <a:cs typeface="Times New Roman" panose="02020603050405020304" pitchFamily="18" charset="0"/>
              </a:rPr>
              <a:t> ra </a:t>
            </a:r>
            <a:r>
              <a:rPr lang="en-US" altLang="en-US" sz="1800" dirty="0" err="1">
                <a:latin typeface="Times New Roman" panose="02020603050405020304" pitchFamily="18" charset="0"/>
                <a:cs typeface="Times New Roman" panose="02020603050405020304" pitchFamily="18" charset="0"/>
              </a:rPr>
              <a:t>các</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chiến</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lược</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phát</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triển</a:t>
            </a:r>
            <a:r>
              <a:rPr lang="en-US" altLang="en-US" sz="1800" dirty="0">
                <a:latin typeface="Times New Roman" panose="02020603050405020304" pitchFamily="18" charset="0"/>
                <a:cs typeface="Times New Roman" panose="02020603050405020304" pitchFamily="18" charset="0"/>
              </a:rPr>
              <a:t> Nam A Bank Coin</a:t>
            </a:r>
          </a:p>
        </p:txBody>
      </p:sp>
      <p:sp>
        <p:nvSpPr>
          <p:cNvPr id="14" name="TextBox 13">
            <a:extLst>
              <a:ext uri="{FF2B5EF4-FFF2-40B4-BE49-F238E27FC236}">
                <a16:creationId xmlns:a16="http://schemas.microsoft.com/office/drawing/2014/main" xmlns="" id="{5392E4EF-FD07-4C8F-B305-9B7334009B9A}"/>
              </a:ext>
            </a:extLst>
          </p:cNvPr>
          <p:cNvSpPr txBox="1">
            <a:spLocks noChangeArrowheads="1"/>
          </p:cNvSpPr>
          <p:nvPr/>
        </p:nvSpPr>
        <p:spPr bwMode="auto">
          <a:xfrm>
            <a:off x="2625329" y="3881438"/>
            <a:ext cx="6411515" cy="1200329"/>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 typeface="Arial" panose="020B0604020202020204" pitchFamily="34" charset="0"/>
              <a:buNone/>
              <a:defRPr/>
            </a:pPr>
            <a:r>
              <a:rPr lang="en-US" altLang="en-US" sz="1800" b="1" dirty="0">
                <a:latin typeface="Times New Roman" panose="02020603050405020304" pitchFamily="18" charset="0"/>
                <a:cs typeface="Times New Roman" panose="02020603050405020304" pitchFamily="18" charset="0"/>
              </a:rPr>
              <a:t>Quản </a:t>
            </a:r>
            <a:r>
              <a:rPr lang="en-US" altLang="en-US" sz="1800" b="1" dirty="0" err="1">
                <a:latin typeface="Times New Roman" panose="02020603050405020304" pitchFamily="18" charset="0"/>
                <a:cs typeface="Times New Roman" panose="02020603050405020304" pitchFamily="18" charset="0"/>
              </a:rPr>
              <a:t>trị</a:t>
            </a:r>
            <a:r>
              <a:rPr lang="en-US" altLang="en-US" sz="1800" b="1" dirty="0">
                <a:latin typeface="Times New Roman" panose="02020603050405020304" pitchFamily="18" charset="0"/>
                <a:cs typeface="Times New Roman" panose="02020603050405020304" pitchFamily="18" charset="0"/>
              </a:rPr>
              <a:t> </a:t>
            </a:r>
            <a:r>
              <a:rPr lang="en-US" altLang="en-US" sz="1800" b="1" dirty="0" err="1">
                <a:latin typeface="Times New Roman" panose="02020603050405020304" pitchFamily="18" charset="0"/>
                <a:cs typeface="Times New Roman" panose="02020603050405020304" pitchFamily="18" charset="0"/>
              </a:rPr>
              <a:t>viên</a:t>
            </a:r>
            <a:r>
              <a:rPr lang="en-US" altLang="en-US" sz="1800" b="1" dirty="0">
                <a:latin typeface="Times New Roman" panose="02020603050405020304" pitchFamily="18" charset="0"/>
                <a:cs typeface="Times New Roman" panose="02020603050405020304" pitchFamily="18" charset="0"/>
              </a:rPr>
              <a:t> (Nam A Bank): </a:t>
            </a:r>
            <a:r>
              <a:rPr lang="en-US" altLang="en-US" sz="1800" dirty="0" err="1">
                <a:latin typeface="Times New Roman" panose="02020603050405020304" pitchFamily="18" charset="0"/>
                <a:cs typeface="Times New Roman" panose="02020603050405020304" pitchFamily="18" charset="0"/>
              </a:rPr>
              <a:t>Giữ</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vai</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trò</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trực</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tiếp</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thực</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hiện</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hoạch</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định</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chiến</a:t>
            </a:r>
            <a:r>
              <a:rPr lang="en-US" altLang="en-US" sz="1800" dirty="0">
                <a:latin typeface="Times New Roman" panose="02020603050405020304" pitchFamily="18" charset="0"/>
                <a:cs typeface="Times New Roman" panose="02020603050405020304" pitchFamily="18" charset="0"/>
              </a:rPr>
              <a:t> l</a:t>
            </a:r>
            <a:r>
              <a:rPr lang="vi-VN" altLang="en-US" sz="1800" dirty="0">
                <a:latin typeface="Times New Roman" panose="02020603050405020304" pitchFamily="18" charset="0"/>
                <a:cs typeface="Times New Roman" panose="02020603050405020304" pitchFamily="18" charset="0"/>
              </a:rPr>
              <a:t>ư</a:t>
            </a:r>
            <a:r>
              <a:rPr lang="en-US" altLang="en-US" sz="1800" dirty="0" err="1">
                <a:latin typeface="Times New Roman" panose="02020603050405020304" pitchFamily="18" charset="0"/>
                <a:cs typeface="Times New Roman" panose="02020603050405020304" pitchFamily="18" charset="0"/>
              </a:rPr>
              <a:t>ợc</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tổ</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chức</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và</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kiểm</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soát</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các</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hoạt</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động</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của</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thành</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viên</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trong</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tổ</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chức</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và</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sử</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dụng</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tất</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cả</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các</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nguồn</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lực</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khác</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nhằm</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đạt</a:t>
            </a:r>
            <a:r>
              <a:rPr lang="en-US" altLang="en-US" sz="1800" dirty="0">
                <a:latin typeface="Times New Roman" panose="02020603050405020304" pitchFamily="18" charset="0"/>
                <a:cs typeface="Times New Roman" panose="02020603050405020304" pitchFamily="18" charset="0"/>
              </a:rPr>
              <a:t> đ</a:t>
            </a:r>
            <a:r>
              <a:rPr lang="vi-VN" altLang="en-US" sz="1800" dirty="0">
                <a:latin typeface="Times New Roman" panose="02020603050405020304" pitchFamily="18" charset="0"/>
                <a:cs typeface="Times New Roman" panose="02020603050405020304" pitchFamily="18" charset="0"/>
              </a:rPr>
              <a:t>ư</a:t>
            </a:r>
            <a:r>
              <a:rPr lang="en-US" altLang="en-US" sz="1800" dirty="0" err="1">
                <a:latin typeface="Times New Roman" panose="02020603050405020304" pitchFamily="18" charset="0"/>
                <a:cs typeface="Times New Roman" panose="02020603050405020304" pitchFamily="18" charset="0"/>
              </a:rPr>
              <a:t>ợc</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mục</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tiêu</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hiện</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thực</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hóa</a:t>
            </a:r>
            <a:r>
              <a:rPr lang="en-US" altLang="en-US" sz="1800" dirty="0">
                <a:latin typeface="Times New Roman" panose="02020603050405020304" pitchFamily="18" charset="0"/>
                <a:cs typeface="Times New Roman" panose="02020603050405020304" pitchFamily="18" charset="0"/>
              </a:rPr>
              <a:t> và </a:t>
            </a:r>
            <a:r>
              <a:rPr lang="en-US" altLang="en-US" sz="1800" dirty="0" err="1">
                <a:latin typeface="Times New Roman" panose="02020603050405020304" pitchFamily="18" charset="0"/>
                <a:cs typeface="Times New Roman" panose="02020603050405020304" pitchFamily="18" charset="0"/>
              </a:rPr>
              <a:t>phát</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triển</a:t>
            </a:r>
            <a:r>
              <a:rPr lang="en-US" altLang="en-US" sz="1800" dirty="0">
                <a:latin typeface="Times New Roman" panose="02020603050405020304" pitchFamily="18" charset="0"/>
                <a:cs typeface="Times New Roman" panose="02020603050405020304" pitchFamily="18" charset="0"/>
              </a:rPr>
              <a:t> Nam A Bank Coin</a:t>
            </a:r>
          </a:p>
        </p:txBody>
      </p:sp>
      <p:sp>
        <p:nvSpPr>
          <p:cNvPr id="15" name="TextBox 14">
            <a:extLst>
              <a:ext uri="{FF2B5EF4-FFF2-40B4-BE49-F238E27FC236}">
                <a16:creationId xmlns:a16="http://schemas.microsoft.com/office/drawing/2014/main" xmlns="" id="{A9FC3070-D674-4722-9796-C60BBDF94172}"/>
              </a:ext>
            </a:extLst>
          </p:cNvPr>
          <p:cNvSpPr txBox="1">
            <a:spLocks noChangeArrowheads="1"/>
          </p:cNvSpPr>
          <p:nvPr/>
        </p:nvSpPr>
        <p:spPr bwMode="auto">
          <a:xfrm>
            <a:off x="6025754" y="2900363"/>
            <a:ext cx="3011090" cy="923330"/>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 typeface="Arial" panose="020B0604020202020204" pitchFamily="34" charset="0"/>
              <a:buNone/>
              <a:defRPr/>
            </a:pPr>
            <a:r>
              <a:rPr lang="en-US" altLang="en-US" sz="1800" b="1">
                <a:latin typeface="Times New Roman" panose="02020603050405020304" pitchFamily="18" charset="0"/>
                <a:cs typeface="Times New Roman" panose="02020603050405020304" pitchFamily="18" charset="0"/>
              </a:rPr>
              <a:t>Thành </a:t>
            </a:r>
            <a:r>
              <a:rPr lang="en-US" altLang="en-US" sz="1800" b="1" dirty="0" err="1">
                <a:latin typeface="Times New Roman" panose="02020603050405020304" pitchFamily="18" charset="0"/>
                <a:cs typeface="Times New Roman" panose="02020603050405020304" pitchFamily="18" charset="0"/>
              </a:rPr>
              <a:t>viên</a:t>
            </a:r>
            <a:r>
              <a:rPr lang="en-US" altLang="en-US" sz="1800" b="1">
                <a:latin typeface="Times New Roman" panose="02020603050405020304" pitchFamily="18" charset="0"/>
                <a:cs typeface="Times New Roman" panose="02020603050405020304" pitchFamily="18" charset="0"/>
              </a:rPr>
              <a:t>: </a:t>
            </a:r>
            <a:r>
              <a:rPr lang="en-US" altLang="en-US" sz="1800">
                <a:latin typeface="Times New Roman" panose="02020603050405020304" pitchFamily="18" charset="0"/>
                <a:cs typeface="Times New Roman" panose="02020603050405020304" pitchFamily="18" charset="0"/>
              </a:rPr>
              <a:t>Tham gia đóng góp trải nghiệm, đề xuất các ý tưởng mới</a:t>
            </a:r>
            <a:endParaRPr lang="en-US" altLang="en-US" sz="18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xmlns="" id="{0642919C-99A7-4CE9-97F8-295B0DC042AC}"/>
              </a:ext>
            </a:extLst>
          </p:cNvPr>
          <p:cNvPicPr>
            <a:picLocks noChangeAspect="1"/>
          </p:cNvPicPr>
          <p:nvPr/>
        </p:nvPicPr>
        <p:blipFill>
          <a:blip r:embed="rId3"/>
          <a:stretch>
            <a:fillRect/>
          </a:stretch>
        </p:blipFill>
        <p:spPr>
          <a:xfrm>
            <a:off x="0" y="0"/>
            <a:ext cx="9144000" cy="660400"/>
          </a:xfrm>
          <a:prstGeom prst="rect">
            <a:avLst/>
          </a:prstGeom>
        </p:spPr>
      </p:pic>
      <p:pic>
        <p:nvPicPr>
          <p:cNvPr id="5" name="Picture 4">
            <a:extLst>
              <a:ext uri="{FF2B5EF4-FFF2-40B4-BE49-F238E27FC236}">
                <a16:creationId xmlns:a16="http://schemas.microsoft.com/office/drawing/2014/main" xmlns="" id="{4D641C30-B45F-438A-8C90-B028C1945580}"/>
              </a:ext>
            </a:extLst>
          </p:cNvPr>
          <p:cNvPicPr>
            <a:picLocks noChangeAspect="1"/>
          </p:cNvPicPr>
          <p:nvPr/>
        </p:nvPicPr>
        <p:blipFill>
          <a:blip r:embed="rId4"/>
          <a:stretch>
            <a:fillRect/>
          </a:stretch>
        </p:blipFill>
        <p:spPr>
          <a:xfrm>
            <a:off x="104611" y="3906202"/>
            <a:ext cx="2487504" cy="1146317"/>
          </a:xfrm>
          <a:prstGeom prst="rect">
            <a:avLst/>
          </a:prstGeom>
        </p:spPr>
      </p:pic>
      <p:sp>
        <p:nvSpPr>
          <p:cNvPr id="12" name="TextBox 6">
            <a:extLst>
              <a:ext uri="{FF2B5EF4-FFF2-40B4-BE49-F238E27FC236}">
                <a16:creationId xmlns:a16="http://schemas.microsoft.com/office/drawing/2014/main" xmlns="" id="{59712B6B-5DBD-495E-AC21-63C94DCF2327}"/>
              </a:ext>
            </a:extLst>
          </p:cNvPr>
          <p:cNvSpPr txBox="1">
            <a:spLocks noChangeArrowheads="1"/>
          </p:cNvSpPr>
          <p:nvPr/>
        </p:nvSpPr>
        <p:spPr bwMode="auto">
          <a:xfrm>
            <a:off x="748160" y="795577"/>
            <a:ext cx="7372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b="1" dirty="0">
                <a:solidFill>
                  <a:srgbClr val="002060"/>
                </a:solidFill>
                <a:latin typeface="Times New Roman" panose="02020603050405020304" pitchFamily="18" charset="0"/>
                <a:cs typeface="Times New Roman" panose="02020603050405020304" pitchFamily="18" charset="0"/>
              </a:rPr>
              <a:t>HỆ THỐNG QUẢN LÝ</a:t>
            </a:r>
          </a:p>
        </p:txBody>
      </p:sp>
      <p:pic>
        <p:nvPicPr>
          <p:cNvPr id="16" name="Picture 15">
            <a:extLst>
              <a:ext uri="{FF2B5EF4-FFF2-40B4-BE49-F238E27FC236}">
                <a16:creationId xmlns:a16="http://schemas.microsoft.com/office/drawing/2014/main" xmlns="" id="{F41B6E02-BCD1-4F12-9B7D-CDD5EBBFF0CF}"/>
              </a:ext>
            </a:extLst>
          </p:cNvPr>
          <p:cNvPicPr>
            <a:picLocks noChangeAspect="1"/>
          </p:cNvPicPr>
          <p:nvPr/>
        </p:nvPicPr>
        <p:blipFill>
          <a:blip r:embed="rId5"/>
          <a:stretch>
            <a:fillRect/>
          </a:stretch>
        </p:blipFill>
        <p:spPr>
          <a:xfrm>
            <a:off x="57597" y="1962150"/>
            <a:ext cx="2785319" cy="1871841"/>
          </a:xfrm>
          <a:prstGeom prst="rect">
            <a:avLst/>
          </a:prstGeom>
        </p:spPr>
      </p:pic>
      <p:pic>
        <p:nvPicPr>
          <p:cNvPr id="17" name="Picture 16">
            <a:extLst>
              <a:ext uri="{FF2B5EF4-FFF2-40B4-BE49-F238E27FC236}">
                <a16:creationId xmlns:a16="http://schemas.microsoft.com/office/drawing/2014/main" xmlns="" id="{6F195B6A-34C3-40B1-A520-41AD6208BE67}"/>
              </a:ext>
            </a:extLst>
          </p:cNvPr>
          <p:cNvPicPr>
            <a:picLocks noChangeAspect="1"/>
          </p:cNvPicPr>
          <p:nvPr/>
        </p:nvPicPr>
        <p:blipFill>
          <a:blip r:embed="rId6"/>
          <a:stretch>
            <a:fillRect/>
          </a:stretch>
        </p:blipFill>
        <p:spPr>
          <a:xfrm>
            <a:off x="2928790" y="1932803"/>
            <a:ext cx="3011090" cy="18718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0484"/>
                                        </p:tgtEl>
                                        <p:attrNameLst>
                                          <p:attrName>style.visibility</p:attrName>
                                        </p:attrNameLst>
                                      </p:cBhvr>
                                      <p:to>
                                        <p:strVal val="visible"/>
                                      </p:to>
                                    </p:set>
                                    <p:animEffect transition="in" filter="fade">
                                      <p:cBhvr>
                                        <p:cTn id="11" dur="1000"/>
                                        <p:tgtEl>
                                          <p:spTgt spid="20484"/>
                                        </p:tgtEl>
                                      </p:cBhvr>
                                    </p:animEffect>
                                    <p:anim calcmode="lin" valueType="num">
                                      <p:cBhvr>
                                        <p:cTn id="12" dur="1000" fill="hold"/>
                                        <p:tgtEl>
                                          <p:spTgt spid="20484"/>
                                        </p:tgtEl>
                                        <p:attrNameLst>
                                          <p:attrName>ppt_x</p:attrName>
                                        </p:attrNameLst>
                                      </p:cBhvr>
                                      <p:tavLst>
                                        <p:tav tm="0">
                                          <p:val>
                                            <p:strVal val="#ppt_x"/>
                                          </p:val>
                                        </p:tav>
                                        <p:tav tm="100000">
                                          <p:val>
                                            <p:strVal val="#ppt_x"/>
                                          </p:val>
                                        </p:tav>
                                      </p:tavLst>
                                    </p:anim>
                                    <p:anim calcmode="lin" valueType="num">
                                      <p:cBhvr>
                                        <p:cTn id="13" dur="1000" fill="hold"/>
                                        <p:tgtEl>
                                          <p:spTgt spid="2048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heel(1)">
                                      <p:cBhvr>
                                        <p:cTn id="18" dur="2000"/>
                                        <p:tgtEl>
                                          <p:spTgt spid="17"/>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heel(1)">
                                      <p:cBhvr>
                                        <p:cTn id="21" dur="20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randombar(horizontal)">
                                      <p:cBhvr>
                                        <p:cTn id="26" dur="500"/>
                                        <p:tgtEl>
                                          <p:spTgt spid="16"/>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randombar(horizont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circle(in)">
                                      <p:cBhvr>
                                        <p:cTn id="34" dur="2000"/>
                                        <p:tgtEl>
                                          <p:spTgt spid="5"/>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circle(in)">
                                      <p:cBhvr>
                                        <p:cTn id="3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P spid="13" grpId="0" animBg="1"/>
      <p:bldP spid="14" grpId="0" animBg="1"/>
      <p:bldP spid="15"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Box 4">
            <a:extLst>
              <a:ext uri="{FF2B5EF4-FFF2-40B4-BE49-F238E27FC236}">
                <a16:creationId xmlns:a16="http://schemas.microsoft.com/office/drawing/2014/main" xmlns="" id="{1D125FCF-9513-4719-9484-FC7CB91E6E7D}"/>
              </a:ext>
            </a:extLst>
          </p:cNvPr>
          <p:cNvSpPr txBox="1">
            <a:spLocks noChangeArrowheads="1"/>
          </p:cNvSpPr>
          <p:nvPr/>
        </p:nvSpPr>
        <p:spPr bwMode="auto">
          <a:xfrm>
            <a:off x="4571999" y="3443763"/>
            <a:ext cx="3352800" cy="1477328"/>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algn="just">
              <a:lnSpc>
                <a:spcPct val="100000"/>
              </a:lnSpc>
              <a:spcBef>
                <a:spcPct val="0"/>
              </a:spcBef>
              <a:buNone/>
              <a:defRPr/>
            </a:pPr>
            <a:r>
              <a:rPr lang="en-US" altLang="en-US" sz="1800">
                <a:latin typeface="Times New Roman" panose="02020603050405020304" pitchFamily="18" charset="0"/>
                <a:cs typeface="Times New Roman" panose="02020603050405020304" pitchFamily="18" charset="0"/>
              </a:rPr>
              <a:t>Trên c</a:t>
            </a:r>
            <a:r>
              <a:rPr lang="vi-VN" altLang="en-US" sz="1800">
                <a:latin typeface="Times New Roman" panose="02020603050405020304" pitchFamily="18" charset="0"/>
                <a:cs typeface="Times New Roman" panose="02020603050405020304" pitchFamily="18" charset="0"/>
              </a:rPr>
              <a:t>ơ</a:t>
            </a:r>
            <a:r>
              <a:rPr lang="en-US" altLang="en-US" sz="1800">
                <a:latin typeface="Times New Roman" panose="02020603050405020304" pitchFamily="18" charset="0"/>
                <a:cs typeface="Times New Roman" panose="02020603050405020304" pitchFamily="18" charset="0"/>
              </a:rPr>
              <a:t> sở kết quả giám sát, thực hiện phân tích đánh giá, tổ chức kiểm tra để làm rõ các giao dịch nhằm tang tính minh bạch và kiểm soát các biến động giao dịch</a:t>
            </a:r>
          </a:p>
        </p:txBody>
      </p:sp>
      <p:sp>
        <p:nvSpPr>
          <p:cNvPr id="12" name="TextBox 4">
            <a:extLst>
              <a:ext uri="{FF2B5EF4-FFF2-40B4-BE49-F238E27FC236}">
                <a16:creationId xmlns:a16="http://schemas.microsoft.com/office/drawing/2014/main" xmlns="" id="{04297819-73BE-4EBC-81BC-B93C8787ED32}"/>
              </a:ext>
            </a:extLst>
          </p:cNvPr>
          <p:cNvSpPr txBox="1">
            <a:spLocks noChangeArrowheads="1"/>
          </p:cNvSpPr>
          <p:nvPr/>
        </p:nvSpPr>
        <p:spPr bwMode="auto">
          <a:xfrm>
            <a:off x="151210" y="1340644"/>
            <a:ext cx="3327797" cy="1754326"/>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algn="just">
              <a:lnSpc>
                <a:spcPct val="100000"/>
              </a:lnSpc>
              <a:spcBef>
                <a:spcPct val="0"/>
              </a:spcBef>
              <a:buNone/>
              <a:defRPr/>
            </a:pPr>
            <a:r>
              <a:rPr lang="en-US" altLang="en-US" sz="1800" dirty="0" err="1">
                <a:latin typeface="Times New Roman" panose="02020603050405020304" pitchFamily="18" charset="0"/>
                <a:cs typeface="Times New Roman" panose="02020603050405020304" pitchFamily="18" charset="0"/>
              </a:rPr>
              <a:t>Hệ</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thống</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quản</a:t>
            </a:r>
            <a:r>
              <a:rPr lang="en-US" altLang="en-US" sz="1800" dirty="0">
                <a:latin typeface="Times New Roman" panose="02020603050405020304" pitchFamily="18" charset="0"/>
                <a:cs typeface="Times New Roman" panose="02020603050405020304" pitchFamily="18" charset="0"/>
              </a:rPr>
              <a:t> lý </a:t>
            </a:r>
            <a:r>
              <a:rPr lang="en-US" altLang="en-US" sz="1800" dirty="0" err="1">
                <a:latin typeface="Times New Roman" panose="02020603050405020304" pitchFamily="18" charset="0"/>
                <a:cs typeface="Times New Roman" panose="02020603050405020304" pitchFamily="18" charset="0"/>
              </a:rPr>
              <a:t>chặt</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chẽ</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số</a:t>
            </a:r>
            <a:r>
              <a:rPr lang="en-US" altLang="en-US" sz="1800" dirty="0">
                <a:latin typeface="Times New Roman" panose="02020603050405020304" pitchFamily="18" charset="0"/>
                <a:cs typeface="Times New Roman" panose="02020603050405020304" pitchFamily="18" charset="0"/>
              </a:rPr>
              <a:t> l</a:t>
            </a:r>
            <a:r>
              <a:rPr lang="vi-VN" altLang="en-US" sz="1800" dirty="0">
                <a:latin typeface="Times New Roman" panose="02020603050405020304" pitchFamily="18" charset="0"/>
                <a:cs typeface="Times New Roman" panose="02020603050405020304" pitchFamily="18" charset="0"/>
              </a:rPr>
              <a:t>ư</a:t>
            </a:r>
            <a:r>
              <a:rPr lang="en-US" altLang="en-US" sz="1800" dirty="0" err="1">
                <a:latin typeface="Times New Roman" panose="02020603050405020304" pitchFamily="18" charset="0"/>
                <a:cs typeface="Times New Roman" panose="02020603050405020304" pitchFamily="18" charset="0"/>
              </a:rPr>
              <a:t>ợng</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điểm</a:t>
            </a:r>
            <a:r>
              <a:rPr lang="en-US" altLang="en-US" sz="1800" dirty="0">
                <a:latin typeface="Times New Roman" panose="02020603050405020304" pitchFamily="18" charset="0"/>
                <a:cs typeface="Times New Roman" panose="02020603050405020304" pitchFamily="18" charset="0"/>
              </a:rPr>
              <a:t> đ</a:t>
            </a:r>
            <a:r>
              <a:rPr lang="vi-VN" altLang="en-US" sz="1800" dirty="0">
                <a:latin typeface="Times New Roman" panose="02020603050405020304" pitchFamily="18" charset="0"/>
                <a:cs typeface="Times New Roman" panose="02020603050405020304" pitchFamily="18" charset="0"/>
              </a:rPr>
              <a:t>ư</a:t>
            </a:r>
            <a:r>
              <a:rPr lang="en-US" altLang="en-US" sz="1800" dirty="0" err="1">
                <a:latin typeface="Times New Roman" panose="02020603050405020304" pitchFamily="18" charset="0"/>
                <a:cs typeface="Times New Roman" panose="02020603050405020304" pitchFamily="18" charset="0"/>
              </a:rPr>
              <a:t>ợc</a:t>
            </a:r>
            <a:r>
              <a:rPr lang="en-US" altLang="en-US" sz="1800" dirty="0">
                <a:latin typeface="Times New Roman" panose="02020603050405020304" pitchFamily="18" charset="0"/>
                <a:cs typeface="Times New Roman" panose="02020603050405020304" pitchFamily="18" charset="0"/>
              </a:rPr>
              <a:t> l</a:t>
            </a:r>
            <a:r>
              <a:rPr lang="vi-VN" altLang="en-US" sz="1800" dirty="0">
                <a:latin typeface="Times New Roman" panose="02020603050405020304" pitchFamily="18" charset="0"/>
                <a:cs typeface="Times New Roman" panose="02020603050405020304" pitchFamily="18" charset="0"/>
              </a:rPr>
              <a:t>ư</a:t>
            </a:r>
            <a:r>
              <a:rPr lang="en-US" altLang="en-US" sz="1800" dirty="0">
                <a:latin typeface="Times New Roman" panose="02020603050405020304" pitchFamily="18" charset="0"/>
                <a:cs typeface="Times New Roman" panose="02020603050405020304" pitchFamily="18" charset="0"/>
              </a:rPr>
              <a:t>u </a:t>
            </a:r>
            <a:r>
              <a:rPr lang="en-US" altLang="en-US" sz="1800" dirty="0" err="1">
                <a:latin typeface="Times New Roman" panose="02020603050405020304" pitchFamily="18" charset="0"/>
                <a:cs typeface="Times New Roman" panose="02020603050405020304" pitchFamily="18" charset="0"/>
              </a:rPr>
              <a:t>trữ</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trên</a:t>
            </a:r>
            <a:r>
              <a:rPr lang="en-US" altLang="en-US" sz="1800" dirty="0">
                <a:latin typeface="Times New Roman" panose="02020603050405020304" pitchFamily="18" charset="0"/>
                <a:cs typeface="Times New Roman" panose="02020603050405020304" pitchFamily="18" charset="0"/>
              </a:rPr>
              <a:t> C</a:t>
            </a:r>
            <a:r>
              <a:rPr lang="vi-VN" altLang="en-US" sz="1800" dirty="0">
                <a:latin typeface="Times New Roman" panose="02020603050405020304" pitchFamily="18" charset="0"/>
                <a:cs typeface="Times New Roman" panose="02020603050405020304" pitchFamily="18" charset="0"/>
              </a:rPr>
              <a:t>ơ</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sở</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dữ</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liệu</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giúp</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phân</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tích</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biến</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động</a:t>
            </a:r>
            <a:r>
              <a:rPr lang="en-US" altLang="en-US" sz="1800" dirty="0">
                <a:latin typeface="Times New Roman" panose="02020603050405020304" pitchFamily="18" charset="0"/>
                <a:cs typeface="Times New Roman" panose="02020603050405020304" pitchFamily="18" charset="0"/>
              </a:rPr>
              <a:t> giao dịch </a:t>
            </a:r>
            <a:r>
              <a:rPr lang="en-US" altLang="en-US" sz="1800" dirty="0" err="1">
                <a:latin typeface="Times New Roman" panose="02020603050405020304" pitchFamily="18" charset="0"/>
                <a:cs typeface="Times New Roman" panose="02020603050405020304" pitchFamily="18" charset="0"/>
              </a:rPr>
              <a:t>chuyển</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đổi</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điểm</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giữa</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các</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bên</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đồng</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thời</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quản</a:t>
            </a:r>
            <a:r>
              <a:rPr lang="en-US" altLang="en-US" sz="1800" dirty="0">
                <a:latin typeface="Times New Roman" panose="02020603050405020304" pitchFamily="18" charset="0"/>
                <a:cs typeface="Times New Roman" panose="02020603050405020304" pitchFamily="18" charset="0"/>
              </a:rPr>
              <a:t> lý </a:t>
            </a:r>
            <a:r>
              <a:rPr lang="en-US" altLang="en-US" sz="1800" dirty="0" err="1">
                <a:latin typeface="Times New Roman" panose="02020603050405020304" pitchFamily="18" charset="0"/>
                <a:cs typeface="Times New Roman" panose="02020603050405020304" pitchFamily="18" charset="0"/>
              </a:rPr>
              <a:t>bảo</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mật</a:t>
            </a:r>
            <a:r>
              <a:rPr lang="en-US" altLang="en-US" sz="1800" dirty="0">
                <a:latin typeface="Times New Roman" panose="02020603050405020304" pitchFamily="18" charset="0"/>
                <a:cs typeface="Times New Roman" panose="02020603050405020304" pitchFamily="18" charset="0"/>
              </a:rPr>
              <a:t> và </a:t>
            </a:r>
            <a:r>
              <a:rPr lang="en-US" altLang="en-US" sz="1800" dirty="0" err="1">
                <a:latin typeface="Times New Roman" panose="02020603050405020304" pitchFamily="18" charset="0"/>
                <a:cs typeface="Times New Roman" panose="02020603050405020304" pitchFamily="18" charset="0"/>
              </a:rPr>
              <a:t>báo</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cáo</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th</a:t>
            </a:r>
            <a:r>
              <a:rPr lang="vi-VN" altLang="en-US" sz="1800" dirty="0">
                <a:latin typeface="Times New Roman" panose="02020603050405020304" pitchFamily="18" charset="0"/>
                <a:cs typeface="Times New Roman" panose="02020603050405020304" pitchFamily="18" charset="0"/>
              </a:rPr>
              <a:t>ư</a:t>
            </a:r>
            <a:r>
              <a:rPr lang="en-US" altLang="en-US" sz="1800" dirty="0" err="1">
                <a:latin typeface="Times New Roman" panose="02020603050405020304" pitchFamily="18" charset="0"/>
                <a:cs typeface="Times New Roman" panose="02020603050405020304" pitchFamily="18" charset="0"/>
              </a:rPr>
              <a:t>ờng</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xuyên</a:t>
            </a:r>
            <a:endParaRPr lang="en-US" altLang="en-US" sz="1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8171DD61-6B12-4AFA-A20F-943A635E168B}"/>
              </a:ext>
            </a:extLst>
          </p:cNvPr>
          <p:cNvPicPr>
            <a:picLocks noChangeAspect="1"/>
          </p:cNvPicPr>
          <p:nvPr/>
        </p:nvPicPr>
        <p:blipFill>
          <a:blip r:embed="rId3"/>
          <a:stretch>
            <a:fillRect/>
          </a:stretch>
        </p:blipFill>
        <p:spPr>
          <a:xfrm>
            <a:off x="0" y="0"/>
            <a:ext cx="9144000" cy="660400"/>
          </a:xfrm>
          <a:prstGeom prst="rect">
            <a:avLst/>
          </a:prstGeom>
        </p:spPr>
      </p:pic>
      <p:pic>
        <p:nvPicPr>
          <p:cNvPr id="10" name="Picture 9">
            <a:extLst>
              <a:ext uri="{FF2B5EF4-FFF2-40B4-BE49-F238E27FC236}">
                <a16:creationId xmlns:a16="http://schemas.microsoft.com/office/drawing/2014/main" xmlns="" id="{5A5D9129-B73D-4738-90EF-F3E3F3673007}"/>
              </a:ext>
            </a:extLst>
          </p:cNvPr>
          <p:cNvPicPr>
            <a:picLocks noChangeAspect="1"/>
          </p:cNvPicPr>
          <p:nvPr/>
        </p:nvPicPr>
        <p:blipFill>
          <a:blip r:embed="rId4"/>
          <a:stretch>
            <a:fillRect/>
          </a:stretch>
        </p:blipFill>
        <p:spPr>
          <a:xfrm>
            <a:off x="7115967" y="1376196"/>
            <a:ext cx="1985964" cy="1397562"/>
          </a:xfrm>
          <a:prstGeom prst="rect">
            <a:avLst/>
          </a:prstGeom>
        </p:spPr>
      </p:pic>
      <p:pic>
        <p:nvPicPr>
          <p:cNvPr id="3" name="Picture 2">
            <a:extLst>
              <a:ext uri="{FF2B5EF4-FFF2-40B4-BE49-F238E27FC236}">
                <a16:creationId xmlns:a16="http://schemas.microsoft.com/office/drawing/2014/main" xmlns="" id="{38C8CDA7-F16D-41D1-A708-577812816F54}"/>
              </a:ext>
            </a:extLst>
          </p:cNvPr>
          <p:cNvPicPr>
            <a:picLocks noChangeAspect="1"/>
          </p:cNvPicPr>
          <p:nvPr/>
        </p:nvPicPr>
        <p:blipFill>
          <a:blip r:embed="rId5"/>
          <a:stretch>
            <a:fillRect/>
          </a:stretch>
        </p:blipFill>
        <p:spPr>
          <a:xfrm>
            <a:off x="3581400" y="1376196"/>
            <a:ext cx="3505200" cy="1500354"/>
          </a:xfrm>
          <a:prstGeom prst="rect">
            <a:avLst/>
          </a:prstGeom>
        </p:spPr>
      </p:pic>
      <p:pic>
        <p:nvPicPr>
          <p:cNvPr id="5" name="Picture 4">
            <a:extLst>
              <a:ext uri="{FF2B5EF4-FFF2-40B4-BE49-F238E27FC236}">
                <a16:creationId xmlns:a16="http://schemas.microsoft.com/office/drawing/2014/main" xmlns="" id="{E8A2DFB6-6447-47F5-8DF2-EE08C4708BF6}"/>
              </a:ext>
            </a:extLst>
          </p:cNvPr>
          <p:cNvPicPr>
            <a:picLocks noChangeAspect="1"/>
          </p:cNvPicPr>
          <p:nvPr/>
        </p:nvPicPr>
        <p:blipFill>
          <a:blip r:embed="rId6"/>
          <a:stretch>
            <a:fillRect/>
          </a:stretch>
        </p:blipFill>
        <p:spPr>
          <a:xfrm>
            <a:off x="151210" y="3395643"/>
            <a:ext cx="4311449" cy="1654722"/>
          </a:xfrm>
          <a:prstGeom prst="rect">
            <a:avLst/>
          </a:prstGeom>
        </p:spPr>
      </p:pic>
      <p:sp>
        <p:nvSpPr>
          <p:cNvPr id="11" name="TextBox 6">
            <a:extLst>
              <a:ext uri="{FF2B5EF4-FFF2-40B4-BE49-F238E27FC236}">
                <a16:creationId xmlns:a16="http://schemas.microsoft.com/office/drawing/2014/main" xmlns="" id="{BFC86A80-9E5A-4DA9-96C1-353636EED682}"/>
              </a:ext>
            </a:extLst>
          </p:cNvPr>
          <p:cNvSpPr txBox="1">
            <a:spLocks noChangeArrowheads="1"/>
          </p:cNvSpPr>
          <p:nvPr/>
        </p:nvSpPr>
        <p:spPr bwMode="auto">
          <a:xfrm>
            <a:off x="776484" y="861691"/>
            <a:ext cx="7372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b="1" dirty="0">
                <a:solidFill>
                  <a:srgbClr val="002060"/>
                </a:solidFill>
                <a:latin typeface="Times New Roman" panose="02020603050405020304" pitchFamily="18" charset="0"/>
                <a:cs typeface="Times New Roman" panose="02020603050405020304" pitchFamily="18" charset="0"/>
              </a:rPr>
              <a:t>HỆ THỐNG QUẢN LÝ SỐ LƯỢNG ĐIỂM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par>
                                <p:cTn id="14" presetID="53" presetClass="entr" presetSubtype="16"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par>
                                <p:cTn id="19" presetID="53" presetClass="entr" presetSubtype="16"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0483"/>
                                        </p:tgtEl>
                                        <p:attrNameLst>
                                          <p:attrName>style.visibility</p:attrName>
                                        </p:attrNameLst>
                                      </p:cBhvr>
                                      <p:to>
                                        <p:strVal val="visible"/>
                                      </p:to>
                                    </p:set>
                                    <p:animEffect transition="in" filter="wipe(down)">
                                      <p:cBhvr>
                                        <p:cTn id="31" dur="5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animBg="1"/>
      <p:bldP spid="12"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xmlns="" id="{2DF07F58-CFFC-47C3-AFEB-99F7B42092D2}"/>
              </a:ext>
            </a:extLst>
          </p:cNvPr>
          <p:cNvSpPr txBox="1">
            <a:spLocks noChangeArrowheads="1"/>
          </p:cNvSpPr>
          <p:nvPr/>
        </p:nvSpPr>
        <p:spPr bwMode="auto">
          <a:xfrm>
            <a:off x="152400" y="1276350"/>
            <a:ext cx="5035550"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ts val="300"/>
              </a:spcBef>
              <a:spcAft>
                <a:spcPts val="300"/>
              </a:spcAft>
              <a:buFontTx/>
              <a:buNone/>
            </a:pPr>
            <a:r>
              <a:rPr lang="en-GB" altLang="en-US" sz="2400" b="1" i="1" u="sng">
                <a:solidFill>
                  <a:schemeClr val="tx2">
                    <a:lumMod val="75000"/>
                  </a:schemeClr>
                </a:solidFill>
                <a:latin typeface="Times New Roman" panose="02020603050405020304" pitchFamily="18" charset="0"/>
                <a:cs typeface="Times New Roman" panose="02020603050405020304" pitchFamily="18" charset="0"/>
              </a:rPr>
              <a:t>DANH SÁCH THÀNH VIÊN:</a:t>
            </a:r>
          </a:p>
          <a:p>
            <a:pPr algn="ctr" eaLnBrk="1" hangingPunct="1">
              <a:lnSpc>
                <a:spcPct val="100000"/>
              </a:lnSpc>
              <a:spcBef>
                <a:spcPts val="300"/>
              </a:spcBef>
              <a:spcAft>
                <a:spcPts val="300"/>
              </a:spcAft>
              <a:buFontTx/>
              <a:buNone/>
            </a:pPr>
            <a:endParaRPr lang="en-GB" altLang="en-US" sz="1600" b="1">
              <a:solidFill>
                <a:schemeClr val="tx2">
                  <a:lumMod val="75000"/>
                </a:schemeClr>
              </a:solidFill>
              <a:latin typeface="Times New Roman" panose="02020603050405020304" pitchFamily="18" charset="0"/>
              <a:cs typeface="Times New Roman" panose="02020603050405020304" pitchFamily="18" charset="0"/>
            </a:endParaRPr>
          </a:p>
          <a:p>
            <a:pPr eaLnBrk="1" hangingPunct="1">
              <a:lnSpc>
                <a:spcPct val="100000"/>
              </a:lnSpc>
              <a:spcBef>
                <a:spcPts val="300"/>
              </a:spcBef>
              <a:spcAft>
                <a:spcPts val="300"/>
              </a:spcAft>
              <a:buFontTx/>
              <a:buNone/>
            </a:pPr>
            <a:r>
              <a:rPr lang="en-GB" altLang="en-US" sz="2400" b="1">
                <a:solidFill>
                  <a:schemeClr val="tx2">
                    <a:lumMod val="75000"/>
                  </a:schemeClr>
                </a:solidFill>
                <a:latin typeface="Times New Roman" panose="02020603050405020304" pitchFamily="18" charset="0"/>
                <a:cs typeface="Times New Roman" panose="02020603050405020304" pitchFamily="18" charset="0"/>
              </a:rPr>
              <a:t>1. Nguyễn Anh Dũng (</a:t>
            </a:r>
            <a:r>
              <a:rPr lang="en-GB" altLang="en-US" sz="2400" b="1" i="1">
                <a:solidFill>
                  <a:schemeClr val="tx2">
                    <a:lumMod val="75000"/>
                  </a:schemeClr>
                </a:solidFill>
                <a:latin typeface="Times New Roman" panose="02020603050405020304" pitchFamily="18" charset="0"/>
                <a:cs typeface="Times New Roman" panose="02020603050405020304" pitchFamily="18" charset="0"/>
              </a:rPr>
              <a:t>Mentor</a:t>
            </a:r>
            <a:r>
              <a:rPr lang="en-GB" altLang="en-US" sz="2400" b="1">
                <a:solidFill>
                  <a:schemeClr val="tx2">
                    <a:lumMod val="75000"/>
                  </a:schemeClr>
                </a:solidFill>
                <a:latin typeface="Times New Roman" panose="02020603050405020304" pitchFamily="18" charset="0"/>
                <a:cs typeface="Times New Roman" panose="02020603050405020304" pitchFamily="18" charset="0"/>
              </a:rPr>
              <a:t>)</a:t>
            </a:r>
          </a:p>
          <a:p>
            <a:pPr eaLnBrk="1" hangingPunct="1">
              <a:lnSpc>
                <a:spcPct val="100000"/>
              </a:lnSpc>
              <a:spcBef>
                <a:spcPts val="300"/>
              </a:spcBef>
              <a:spcAft>
                <a:spcPts val="300"/>
              </a:spcAft>
              <a:buFontTx/>
              <a:buNone/>
            </a:pPr>
            <a:r>
              <a:rPr lang="en-GB" altLang="en-US" sz="2400" b="1">
                <a:solidFill>
                  <a:schemeClr val="tx2">
                    <a:lumMod val="75000"/>
                  </a:schemeClr>
                </a:solidFill>
                <a:latin typeface="Times New Roman" panose="02020603050405020304" pitchFamily="18" charset="0"/>
                <a:cs typeface="Times New Roman" panose="02020603050405020304" pitchFamily="18" charset="0"/>
              </a:rPr>
              <a:t>2. Cao Cường (</a:t>
            </a:r>
            <a:r>
              <a:rPr lang="en-GB" altLang="en-US" sz="2400" b="1" i="1">
                <a:solidFill>
                  <a:schemeClr val="tx2">
                    <a:lumMod val="75000"/>
                  </a:schemeClr>
                </a:solidFill>
                <a:latin typeface="Times New Roman" panose="02020603050405020304" pitchFamily="18" charset="0"/>
                <a:cs typeface="Times New Roman" panose="02020603050405020304" pitchFamily="18" charset="0"/>
              </a:rPr>
              <a:t>Leader</a:t>
            </a:r>
            <a:r>
              <a:rPr lang="en-GB" altLang="en-US" sz="2400" b="1">
                <a:solidFill>
                  <a:schemeClr val="tx2">
                    <a:lumMod val="75000"/>
                  </a:schemeClr>
                </a:solidFill>
                <a:latin typeface="Times New Roman" panose="02020603050405020304" pitchFamily="18" charset="0"/>
                <a:cs typeface="Times New Roman" panose="02020603050405020304" pitchFamily="18" charset="0"/>
              </a:rPr>
              <a:t>)</a:t>
            </a:r>
          </a:p>
          <a:p>
            <a:pPr eaLnBrk="1" hangingPunct="1">
              <a:lnSpc>
                <a:spcPct val="100000"/>
              </a:lnSpc>
              <a:spcBef>
                <a:spcPts val="300"/>
              </a:spcBef>
              <a:spcAft>
                <a:spcPts val="300"/>
              </a:spcAft>
              <a:buFontTx/>
              <a:buNone/>
            </a:pPr>
            <a:r>
              <a:rPr lang="en-GB" altLang="en-US" sz="2400" b="1">
                <a:solidFill>
                  <a:schemeClr val="tx2">
                    <a:lumMod val="75000"/>
                  </a:schemeClr>
                </a:solidFill>
                <a:latin typeface="Times New Roman" panose="02020603050405020304" pitchFamily="18" charset="0"/>
                <a:cs typeface="Times New Roman" panose="02020603050405020304" pitchFamily="18" charset="0"/>
              </a:rPr>
              <a:t>3. Phạm Văn Hoàng</a:t>
            </a:r>
          </a:p>
          <a:p>
            <a:pPr eaLnBrk="1" hangingPunct="1">
              <a:lnSpc>
                <a:spcPct val="100000"/>
              </a:lnSpc>
              <a:spcBef>
                <a:spcPts val="300"/>
              </a:spcBef>
              <a:spcAft>
                <a:spcPts val="300"/>
              </a:spcAft>
              <a:buFontTx/>
              <a:buNone/>
            </a:pPr>
            <a:r>
              <a:rPr lang="en-GB" altLang="en-US" sz="2400" b="1">
                <a:solidFill>
                  <a:schemeClr val="tx2">
                    <a:lumMod val="75000"/>
                  </a:schemeClr>
                </a:solidFill>
                <a:latin typeface="Times New Roman" panose="02020603050405020304" pitchFamily="18" charset="0"/>
                <a:cs typeface="Times New Roman" panose="02020603050405020304" pitchFamily="18" charset="0"/>
              </a:rPr>
              <a:t>4. Trần Anh Tấn</a:t>
            </a:r>
          </a:p>
          <a:p>
            <a:pPr eaLnBrk="1" hangingPunct="1">
              <a:lnSpc>
                <a:spcPct val="100000"/>
              </a:lnSpc>
              <a:spcBef>
                <a:spcPts val="300"/>
              </a:spcBef>
              <a:spcAft>
                <a:spcPts val="300"/>
              </a:spcAft>
              <a:buFontTx/>
              <a:buNone/>
            </a:pPr>
            <a:r>
              <a:rPr lang="en-GB" altLang="en-US" sz="2400" b="1">
                <a:solidFill>
                  <a:schemeClr val="tx2">
                    <a:lumMod val="75000"/>
                  </a:schemeClr>
                </a:solidFill>
                <a:latin typeface="Times New Roman" panose="02020603050405020304" pitchFamily="18" charset="0"/>
                <a:cs typeface="Times New Roman" panose="02020603050405020304" pitchFamily="18" charset="0"/>
              </a:rPr>
              <a:t>5. Bùi Phương Nam</a:t>
            </a:r>
          </a:p>
          <a:p>
            <a:pPr eaLnBrk="1" hangingPunct="1">
              <a:lnSpc>
                <a:spcPct val="100000"/>
              </a:lnSpc>
              <a:spcBef>
                <a:spcPts val="300"/>
              </a:spcBef>
              <a:spcAft>
                <a:spcPts val="300"/>
              </a:spcAft>
              <a:buFontTx/>
              <a:buNone/>
            </a:pPr>
            <a:r>
              <a:rPr lang="en-GB" altLang="en-US" sz="2400" b="1">
                <a:solidFill>
                  <a:schemeClr val="tx2">
                    <a:lumMod val="75000"/>
                  </a:schemeClr>
                </a:solidFill>
                <a:latin typeface="Times New Roman" panose="02020603050405020304" pitchFamily="18" charset="0"/>
                <a:cs typeface="Times New Roman" panose="02020603050405020304" pitchFamily="18" charset="0"/>
              </a:rPr>
              <a:t>6. Hoàng Ngọc Khanh</a:t>
            </a:r>
          </a:p>
        </p:txBody>
      </p:sp>
    </p:spTree>
    <p:extLst>
      <p:ext uri="{BB962C8B-B14F-4D97-AF65-F5344CB8AC3E}">
        <p14:creationId xmlns:p14="http://schemas.microsoft.com/office/powerpoint/2010/main" val="1445291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Box 1">
            <a:extLst>
              <a:ext uri="{FF2B5EF4-FFF2-40B4-BE49-F238E27FC236}">
                <a16:creationId xmlns:a16="http://schemas.microsoft.com/office/drawing/2014/main" xmlns="" id="{0D21D723-7211-4F78-BB2C-828719A6B71A}"/>
              </a:ext>
            </a:extLst>
          </p:cNvPr>
          <p:cNvSpPr txBox="1">
            <a:spLocks noChangeArrowheads="1"/>
          </p:cNvSpPr>
          <p:nvPr/>
        </p:nvSpPr>
        <p:spPr bwMode="auto">
          <a:xfrm>
            <a:off x="4900812" y="3714750"/>
            <a:ext cx="4187427" cy="1200329"/>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defRPr/>
            </a:pPr>
            <a:r>
              <a:rPr lang="en-US" altLang="en-US" sz="1800" dirty="0" err="1">
                <a:latin typeface="Times New Roman" panose="02020603050405020304" pitchFamily="18" charset="0"/>
                <a:cs typeface="Times New Roman" panose="02020603050405020304" pitchFamily="18" charset="0"/>
              </a:rPr>
              <a:t>Cài</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đặt</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lệnh</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tự</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động</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đổi</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điểm</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sau</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khi</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có</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sự</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thống</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nhất</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giữa</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các</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bên</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liên</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quan</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các</a:t>
            </a:r>
            <a:r>
              <a:rPr lang="en-US" altLang="en-US" sz="1800" dirty="0">
                <a:latin typeface="Times New Roman" panose="02020603050405020304" pitchFamily="18" charset="0"/>
                <a:cs typeface="Times New Roman" panose="02020603050405020304" pitchFamily="18" charset="0"/>
              </a:rPr>
              <a:t> giao dịch </a:t>
            </a:r>
            <a:r>
              <a:rPr lang="en-US" altLang="en-US" sz="1800" dirty="0" err="1">
                <a:latin typeface="Times New Roman" panose="02020603050405020304" pitchFamily="18" charset="0"/>
                <a:cs typeface="Times New Roman" panose="02020603050405020304" pitchFamily="18" charset="0"/>
              </a:rPr>
              <a:t>sau</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đó</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sẽ</a:t>
            </a:r>
            <a:r>
              <a:rPr lang="en-US" altLang="en-US" sz="1800" dirty="0">
                <a:latin typeface="Times New Roman" panose="02020603050405020304" pitchFamily="18" charset="0"/>
                <a:cs typeface="Times New Roman" panose="02020603050405020304" pitchFamily="18" charset="0"/>
              </a:rPr>
              <a:t> đ</a:t>
            </a:r>
            <a:r>
              <a:rPr lang="vi-VN" altLang="en-US" sz="1800" dirty="0">
                <a:latin typeface="Times New Roman" panose="02020603050405020304" pitchFamily="18" charset="0"/>
                <a:cs typeface="Times New Roman" panose="02020603050405020304" pitchFamily="18" charset="0"/>
              </a:rPr>
              <a:t>ư</a:t>
            </a:r>
            <a:r>
              <a:rPr lang="en-US" altLang="en-US" sz="1800" dirty="0" err="1">
                <a:latin typeface="Times New Roman" panose="02020603050405020304" pitchFamily="18" charset="0"/>
                <a:cs typeface="Times New Roman" panose="02020603050405020304" pitchFamily="18" charset="0"/>
              </a:rPr>
              <a:t>ợc</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tự</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động</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hóa</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việc</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đổi</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điểm</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đồng</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thời</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quản</a:t>
            </a:r>
            <a:r>
              <a:rPr lang="en-US" altLang="en-US" sz="1800" dirty="0">
                <a:latin typeface="Times New Roman" panose="02020603050405020304" pitchFamily="18" charset="0"/>
                <a:cs typeface="Times New Roman" panose="02020603050405020304" pitchFamily="18" charset="0"/>
              </a:rPr>
              <a:t> lý </a:t>
            </a:r>
            <a:r>
              <a:rPr lang="en-US" altLang="en-US" sz="1800" dirty="0" err="1">
                <a:latin typeface="Times New Roman" panose="02020603050405020304" pitchFamily="18" charset="0"/>
                <a:cs typeface="Times New Roman" panose="02020603050405020304" pitchFamily="18" charset="0"/>
              </a:rPr>
              <a:t>tỷ</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lệ</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điểm</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quy</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đổi</a:t>
            </a:r>
            <a:endParaRPr lang="en-US" altLang="en-US"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xmlns="" id="{5BE607DD-8F1F-4CFC-9D4C-372CD4DFEC7F}"/>
              </a:ext>
            </a:extLst>
          </p:cNvPr>
          <p:cNvPicPr>
            <a:picLocks noChangeAspect="1"/>
          </p:cNvPicPr>
          <p:nvPr/>
        </p:nvPicPr>
        <p:blipFill>
          <a:blip r:embed="rId3"/>
          <a:stretch>
            <a:fillRect/>
          </a:stretch>
        </p:blipFill>
        <p:spPr>
          <a:xfrm>
            <a:off x="0" y="0"/>
            <a:ext cx="9144000" cy="660400"/>
          </a:xfrm>
          <a:prstGeom prst="rect">
            <a:avLst/>
          </a:prstGeom>
        </p:spPr>
      </p:pic>
      <p:pic>
        <p:nvPicPr>
          <p:cNvPr id="3" name="Picture 2">
            <a:extLst>
              <a:ext uri="{FF2B5EF4-FFF2-40B4-BE49-F238E27FC236}">
                <a16:creationId xmlns:a16="http://schemas.microsoft.com/office/drawing/2014/main" xmlns="" id="{30CBA8D1-5393-47E5-BAF5-AD328C294E1F}"/>
              </a:ext>
            </a:extLst>
          </p:cNvPr>
          <p:cNvPicPr>
            <a:picLocks noChangeAspect="1"/>
          </p:cNvPicPr>
          <p:nvPr/>
        </p:nvPicPr>
        <p:blipFill>
          <a:blip r:embed="rId4"/>
          <a:stretch>
            <a:fillRect/>
          </a:stretch>
        </p:blipFill>
        <p:spPr>
          <a:xfrm>
            <a:off x="453628" y="1504950"/>
            <a:ext cx="3810000" cy="3544159"/>
          </a:xfrm>
          <a:prstGeom prst="rect">
            <a:avLst/>
          </a:prstGeom>
        </p:spPr>
      </p:pic>
      <p:pic>
        <p:nvPicPr>
          <p:cNvPr id="5" name="Picture 4">
            <a:extLst>
              <a:ext uri="{FF2B5EF4-FFF2-40B4-BE49-F238E27FC236}">
                <a16:creationId xmlns:a16="http://schemas.microsoft.com/office/drawing/2014/main" xmlns="" id="{D3427542-F6EE-4EC4-9F35-C59C0A0D6DF3}"/>
              </a:ext>
            </a:extLst>
          </p:cNvPr>
          <p:cNvPicPr>
            <a:picLocks noChangeAspect="1"/>
          </p:cNvPicPr>
          <p:nvPr/>
        </p:nvPicPr>
        <p:blipFill>
          <a:blip r:embed="rId5"/>
          <a:stretch>
            <a:fillRect/>
          </a:stretch>
        </p:blipFill>
        <p:spPr>
          <a:xfrm>
            <a:off x="4953001" y="1530987"/>
            <a:ext cx="4083050" cy="1878963"/>
          </a:xfrm>
          <a:prstGeom prst="rect">
            <a:avLst/>
          </a:prstGeom>
        </p:spPr>
      </p:pic>
      <p:sp>
        <p:nvSpPr>
          <p:cNvPr id="8" name="TextBox 6">
            <a:extLst>
              <a:ext uri="{FF2B5EF4-FFF2-40B4-BE49-F238E27FC236}">
                <a16:creationId xmlns:a16="http://schemas.microsoft.com/office/drawing/2014/main" xmlns="" id="{DF54BD8A-5503-4967-9391-564FF5CA04AE}"/>
              </a:ext>
            </a:extLst>
          </p:cNvPr>
          <p:cNvSpPr txBox="1">
            <a:spLocks noChangeArrowheads="1"/>
          </p:cNvSpPr>
          <p:nvPr/>
        </p:nvSpPr>
        <p:spPr bwMode="auto">
          <a:xfrm>
            <a:off x="885825" y="856855"/>
            <a:ext cx="7372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b="1" dirty="0">
                <a:solidFill>
                  <a:srgbClr val="002060"/>
                </a:solidFill>
                <a:latin typeface="Times New Roman" panose="02020603050405020304" pitchFamily="18" charset="0"/>
                <a:cs typeface="Times New Roman" panose="02020603050405020304" pitchFamily="18" charset="0"/>
              </a:rPr>
              <a:t>HỆ THỐNG ĐỔI ĐIỂM TỰ ĐỘNG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par>
                                <p:cTn id="12" presetID="16" presetClass="entr" presetSubtype="21"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2531"/>
                                        </p:tgtEl>
                                        <p:attrNameLst>
                                          <p:attrName>style.visibility</p:attrName>
                                        </p:attrNameLst>
                                      </p:cBhvr>
                                      <p:to>
                                        <p:strVal val="visible"/>
                                      </p:to>
                                    </p:set>
                                    <p:animEffect transition="in" filter="barn(inVertical)">
                                      <p:cBhvr>
                                        <p:cTn id="17" dur="5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E34B071B-538A-45A9-B2B3-F73A7ECEFC38}"/>
              </a:ext>
            </a:extLst>
          </p:cNvPr>
          <p:cNvPicPr>
            <a:picLocks noChangeAspect="1"/>
          </p:cNvPicPr>
          <p:nvPr/>
        </p:nvPicPr>
        <p:blipFill>
          <a:blip r:embed="rId3"/>
          <a:stretch>
            <a:fillRect/>
          </a:stretch>
        </p:blipFill>
        <p:spPr>
          <a:xfrm>
            <a:off x="0" y="0"/>
            <a:ext cx="9144000" cy="660400"/>
          </a:xfrm>
          <a:prstGeom prst="rect">
            <a:avLst/>
          </a:prstGeom>
        </p:spPr>
      </p:pic>
      <p:pic>
        <p:nvPicPr>
          <p:cNvPr id="5" name="Picture 4">
            <a:extLst>
              <a:ext uri="{FF2B5EF4-FFF2-40B4-BE49-F238E27FC236}">
                <a16:creationId xmlns:a16="http://schemas.microsoft.com/office/drawing/2014/main" xmlns="" id="{A7A2E086-BB72-43E4-AAA6-6B369AE1D0F9}"/>
              </a:ext>
            </a:extLst>
          </p:cNvPr>
          <p:cNvPicPr>
            <a:picLocks noChangeAspect="1"/>
          </p:cNvPicPr>
          <p:nvPr/>
        </p:nvPicPr>
        <p:blipFill>
          <a:blip r:embed="rId4"/>
          <a:stretch>
            <a:fillRect/>
          </a:stretch>
        </p:blipFill>
        <p:spPr>
          <a:xfrm>
            <a:off x="76201" y="1681880"/>
            <a:ext cx="5486400" cy="3023470"/>
          </a:xfrm>
          <a:prstGeom prst="rect">
            <a:avLst/>
          </a:prstGeom>
        </p:spPr>
      </p:pic>
      <p:pic>
        <p:nvPicPr>
          <p:cNvPr id="8" name="Picture 7">
            <a:extLst>
              <a:ext uri="{FF2B5EF4-FFF2-40B4-BE49-F238E27FC236}">
                <a16:creationId xmlns:a16="http://schemas.microsoft.com/office/drawing/2014/main" xmlns="" id="{4C161022-1BD9-46BC-B291-3316C53FFF37}"/>
              </a:ext>
            </a:extLst>
          </p:cNvPr>
          <p:cNvPicPr>
            <a:picLocks noChangeAspect="1"/>
          </p:cNvPicPr>
          <p:nvPr/>
        </p:nvPicPr>
        <p:blipFill>
          <a:blip r:embed="rId5"/>
          <a:stretch>
            <a:fillRect/>
          </a:stretch>
        </p:blipFill>
        <p:spPr>
          <a:xfrm>
            <a:off x="6400800" y="1428750"/>
            <a:ext cx="2351849" cy="3471586"/>
          </a:xfrm>
          <a:prstGeom prst="rect">
            <a:avLst/>
          </a:prstGeom>
        </p:spPr>
      </p:pic>
      <p:sp>
        <p:nvSpPr>
          <p:cNvPr id="7" name="TextBox 6">
            <a:extLst>
              <a:ext uri="{FF2B5EF4-FFF2-40B4-BE49-F238E27FC236}">
                <a16:creationId xmlns:a16="http://schemas.microsoft.com/office/drawing/2014/main" xmlns="" id="{173FB40B-C622-4C2B-9600-29A73F196A14}"/>
              </a:ext>
            </a:extLst>
          </p:cNvPr>
          <p:cNvSpPr txBox="1">
            <a:spLocks noChangeArrowheads="1"/>
          </p:cNvSpPr>
          <p:nvPr/>
        </p:nvSpPr>
        <p:spPr bwMode="auto">
          <a:xfrm>
            <a:off x="990600" y="761371"/>
            <a:ext cx="73723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b="1" dirty="0">
                <a:solidFill>
                  <a:srgbClr val="002060"/>
                </a:solidFill>
                <a:latin typeface="Times New Roman" panose="02020603050405020304" pitchFamily="18" charset="0"/>
                <a:cs typeface="Times New Roman" panose="02020603050405020304" pitchFamily="18" charset="0"/>
              </a:rPr>
              <a:t>HỆ THỐNG QUẢN TRỊ ĐỐI TÁC, THÀNH VIÊN, CÀI ĐẶT QUYỀN DÀNH CHO ĐỐI TÁC, THÀNH VIÊN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1">
            <a:extLst>
              <a:ext uri="{FF2B5EF4-FFF2-40B4-BE49-F238E27FC236}">
                <a16:creationId xmlns:a16="http://schemas.microsoft.com/office/drawing/2014/main" xmlns="" id="{D3EF373A-6AEB-41BB-9B0B-1B743BAF728C}"/>
              </a:ext>
            </a:extLst>
          </p:cNvPr>
          <p:cNvSpPr txBox="1">
            <a:spLocks noChangeArrowheads="1"/>
          </p:cNvSpPr>
          <p:nvPr/>
        </p:nvSpPr>
        <p:spPr bwMode="auto">
          <a:xfrm>
            <a:off x="223838" y="1321594"/>
            <a:ext cx="518041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350">
              <a:latin typeface="Arial" panose="020B0604020202020204" pitchFamily="34" charset="0"/>
            </a:endParaRPr>
          </a:p>
        </p:txBody>
      </p:sp>
      <p:pic>
        <p:nvPicPr>
          <p:cNvPr id="7" name="Picture 6">
            <a:extLst>
              <a:ext uri="{FF2B5EF4-FFF2-40B4-BE49-F238E27FC236}">
                <a16:creationId xmlns:a16="http://schemas.microsoft.com/office/drawing/2014/main" xmlns="" id="{9A03AE72-ED65-4084-B41E-1C99EA4B9B7A}"/>
              </a:ext>
            </a:extLst>
          </p:cNvPr>
          <p:cNvPicPr>
            <a:picLocks noChangeAspect="1"/>
          </p:cNvPicPr>
          <p:nvPr/>
        </p:nvPicPr>
        <p:blipFill>
          <a:blip r:embed="rId3"/>
          <a:stretch>
            <a:fillRect/>
          </a:stretch>
        </p:blipFill>
        <p:spPr>
          <a:xfrm>
            <a:off x="0" y="0"/>
            <a:ext cx="9144000" cy="660400"/>
          </a:xfrm>
          <a:prstGeom prst="rect">
            <a:avLst/>
          </a:prstGeom>
        </p:spPr>
      </p:pic>
      <p:pic>
        <p:nvPicPr>
          <p:cNvPr id="4" name="Picture 3">
            <a:extLst>
              <a:ext uri="{FF2B5EF4-FFF2-40B4-BE49-F238E27FC236}">
                <a16:creationId xmlns:a16="http://schemas.microsoft.com/office/drawing/2014/main" xmlns="" id="{1F0F445A-EAA6-4388-B28B-B51606C23077}"/>
              </a:ext>
            </a:extLst>
          </p:cNvPr>
          <p:cNvPicPr>
            <a:picLocks noChangeAspect="1"/>
          </p:cNvPicPr>
          <p:nvPr/>
        </p:nvPicPr>
        <p:blipFill>
          <a:blip r:embed="rId4"/>
          <a:stretch>
            <a:fillRect/>
          </a:stretch>
        </p:blipFill>
        <p:spPr>
          <a:xfrm>
            <a:off x="381000" y="1347469"/>
            <a:ext cx="8386762" cy="2090840"/>
          </a:xfrm>
          <a:prstGeom prst="rect">
            <a:avLst/>
          </a:prstGeom>
        </p:spPr>
      </p:pic>
      <p:pic>
        <p:nvPicPr>
          <p:cNvPr id="6" name="Picture 5">
            <a:extLst>
              <a:ext uri="{FF2B5EF4-FFF2-40B4-BE49-F238E27FC236}">
                <a16:creationId xmlns:a16="http://schemas.microsoft.com/office/drawing/2014/main" xmlns="" id="{D096C234-DF1E-4FCF-8C85-CF7F9568A737}"/>
              </a:ext>
            </a:extLst>
          </p:cNvPr>
          <p:cNvPicPr>
            <a:picLocks noChangeAspect="1"/>
          </p:cNvPicPr>
          <p:nvPr/>
        </p:nvPicPr>
        <p:blipFill>
          <a:blip r:embed="rId5"/>
          <a:stretch>
            <a:fillRect/>
          </a:stretch>
        </p:blipFill>
        <p:spPr>
          <a:xfrm>
            <a:off x="381000" y="3455272"/>
            <a:ext cx="8386762" cy="1694578"/>
          </a:xfrm>
          <a:prstGeom prst="rect">
            <a:avLst/>
          </a:prstGeom>
        </p:spPr>
      </p:pic>
      <p:sp>
        <p:nvSpPr>
          <p:cNvPr id="8" name="TextBox 6">
            <a:extLst>
              <a:ext uri="{FF2B5EF4-FFF2-40B4-BE49-F238E27FC236}">
                <a16:creationId xmlns:a16="http://schemas.microsoft.com/office/drawing/2014/main" xmlns="" id="{1AC0CD25-26C0-46D7-9F5C-8975E0A5EC20}"/>
              </a:ext>
            </a:extLst>
          </p:cNvPr>
          <p:cNvSpPr txBox="1">
            <a:spLocks noChangeArrowheads="1"/>
          </p:cNvSpPr>
          <p:nvPr/>
        </p:nvSpPr>
        <p:spPr bwMode="auto">
          <a:xfrm>
            <a:off x="885825" y="754659"/>
            <a:ext cx="7372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b="1" dirty="0">
                <a:solidFill>
                  <a:srgbClr val="002060"/>
                </a:solidFill>
                <a:latin typeface="Times New Roman" panose="02020603050405020304" pitchFamily="18" charset="0"/>
                <a:cs typeface="Times New Roman" panose="02020603050405020304" pitchFamily="18" charset="0"/>
              </a:rPr>
              <a:t>HỆ THỐNG QUẢN TRỊ ĐỊA ĐIỂM CÁC ĐỐI TÁC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2" presetClass="entr" presetSubtype="4"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1">
            <a:extLst>
              <a:ext uri="{FF2B5EF4-FFF2-40B4-BE49-F238E27FC236}">
                <a16:creationId xmlns:a16="http://schemas.microsoft.com/office/drawing/2014/main" xmlns="" id="{385359FE-07A4-4916-9656-8AB618851970}"/>
              </a:ext>
            </a:extLst>
          </p:cNvPr>
          <p:cNvSpPr txBox="1">
            <a:spLocks noChangeArrowheads="1"/>
          </p:cNvSpPr>
          <p:nvPr/>
        </p:nvSpPr>
        <p:spPr bwMode="auto">
          <a:xfrm>
            <a:off x="223838" y="1321594"/>
            <a:ext cx="368498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350">
              <a:latin typeface="Arial" panose="020B0604020202020204" pitchFamily="34" charset="0"/>
            </a:endParaRPr>
          </a:p>
        </p:txBody>
      </p:sp>
      <p:graphicFrame>
        <p:nvGraphicFramePr>
          <p:cNvPr id="32773" name="Chart 3">
            <a:extLst>
              <a:ext uri="{FF2B5EF4-FFF2-40B4-BE49-F238E27FC236}">
                <a16:creationId xmlns:a16="http://schemas.microsoft.com/office/drawing/2014/main" xmlns="" id="{3BFF3C58-F271-4C33-815B-6D50AF1AD0F0}"/>
              </a:ext>
            </a:extLst>
          </p:cNvPr>
          <p:cNvGraphicFramePr>
            <a:graphicFrameLocks/>
          </p:cNvGraphicFramePr>
          <p:nvPr/>
        </p:nvGraphicFramePr>
        <p:xfrm>
          <a:off x="0" y="1503760"/>
          <a:ext cx="3171825" cy="2135981"/>
        </p:xfrm>
        <a:graphic>
          <a:graphicData uri="http://schemas.openxmlformats.org/presentationml/2006/ole">
            <mc:AlternateContent xmlns:mc="http://schemas.openxmlformats.org/markup-compatibility/2006">
              <mc:Choice xmlns:v="urn:schemas-microsoft-com:vml" Requires="v">
                <p:oleObj spid="_x0000_s1033" name="Chart" r:id="rId4" imgW="4230991" imgH="2859272" progId="Excel.Chart.8">
                  <p:embed/>
                </p:oleObj>
              </mc:Choice>
              <mc:Fallback>
                <p:oleObj name="Chart" r:id="rId4" imgW="4230991" imgH="2859272" progId="Excel.Chart.8">
                  <p:embed/>
                  <p:pic>
                    <p:nvPicPr>
                      <p:cNvPr id="32773" name="Chart 3">
                        <a:extLst>
                          <a:ext uri="{FF2B5EF4-FFF2-40B4-BE49-F238E27FC236}">
                            <a16:creationId xmlns:a16="http://schemas.microsoft.com/office/drawing/2014/main" xmlns="" id="{3BFF3C58-F271-4C33-815B-6D50AF1AD0F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03760"/>
                        <a:ext cx="3171825" cy="2135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Rounded Corners 8">
            <a:extLst>
              <a:ext uri="{FF2B5EF4-FFF2-40B4-BE49-F238E27FC236}">
                <a16:creationId xmlns:a16="http://schemas.microsoft.com/office/drawing/2014/main" xmlns="" id="{691183D8-F012-4D52-9D65-F2EF1A46C5EF}"/>
              </a:ext>
            </a:extLst>
          </p:cNvPr>
          <p:cNvSpPr/>
          <p:nvPr/>
        </p:nvSpPr>
        <p:spPr>
          <a:xfrm>
            <a:off x="5835254" y="1321594"/>
            <a:ext cx="3140869" cy="276820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07000"/>
              </a:lnSpc>
              <a:defRPr/>
            </a:pPr>
            <a:r>
              <a:rPr lang="en-US">
                <a:solidFill>
                  <a:srgbClr val="002060"/>
                </a:solidFill>
                <a:latin typeface="Times New Roman" panose="02020603050405020304" pitchFamily="18" charset="0"/>
                <a:cs typeface="Times New Roman" panose="02020603050405020304" pitchFamily="18" charset="0"/>
              </a:rPr>
              <a:t>Từ các dữ liệu đổi điểm ghi nhận được từ hệ thống, sẽ biết được chi nhánh, địa điểm nào có nhiều doanh thu, nhiều tương tác của người dùng để đầu tư và tạo ra nhiều ưu đãi, chăm sóc khách hàng tốt hơn, tang độ trung thành của Khách hàng</a:t>
            </a:r>
          </a:p>
        </p:txBody>
      </p:sp>
      <p:sp>
        <p:nvSpPr>
          <p:cNvPr id="10" name="Rectangle: Rounded Corners 9">
            <a:extLst>
              <a:ext uri="{FF2B5EF4-FFF2-40B4-BE49-F238E27FC236}">
                <a16:creationId xmlns:a16="http://schemas.microsoft.com/office/drawing/2014/main" xmlns="" id="{E6D9C7CD-F69B-47E2-BB83-265B1988D785}"/>
              </a:ext>
            </a:extLst>
          </p:cNvPr>
          <p:cNvSpPr/>
          <p:nvPr/>
        </p:nvSpPr>
        <p:spPr>
          <a:xfrm>
            <a:off x="339329" y="4186237"/>
            <a:ext cx="8636794" cy="6822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07000"/>
              </a:lnSpc>
              <a:defRPr/>
            </a:pPr>
            <a:r>
              <a:rPr lang="en-US">
                <a:solidFill>
                  <a:srgbClr val="002060"/>
                </a:solidFill>
                <a:latin typeface="Times New Roman" panose="02020603050405020304" pitchFamily="18" charset="0"/>
                <a:cs typeface="Times New Roman" panose="02020603050405020304" pitchFamily="18" charset="0"/>
              </a:rPr>
              <a:t>Biết được Khách hàng quan tâm đến sản phẩm, hàng hóa nào nhiều nhất để đầu tư và phát triển sản phẩm, nâng cao thương hiệu dựa trên sản phẩm đó</a:t>
            </a:r>
          </a:p>
        </p:txBody>
      </p:sp>
      <p:pic>
        <p:nvPicPr>
          <p:cNvPr id="3" name="Picture 2">
            <a:extLst>
              <a:ext uri="{FF2B5EF4-FFF2-40B4-BE49-F238E27FC236}">
                <a16:creationId xmlns:a16="http://schemas.microsoft.com/office/drawing/2014/main" xmlns="" id="{1C368B20-EF78-4384-BFF3-E835AA5CC48B}"/>
              </a:ext>
            </a:extLst>
          </p:cNvPr>
          <p:cNvPicPr>
            <a:picLocks noChangeAspect="1"/>
          </p:cNvPicPr>
          <p:nvPr/>
        </p:nvPicPr>
        <p:blipFill>
          <a:blip r:embed="rId6"/>
          <a:stretch>
            <a:fillRect/>
          </a:stretch>
        </p:blipFill>
        <p:spPr>
          <a:xfrm>
            <a:off x="3308748" y="1533261"/>
            <a:ext cx="2306392" cy="23796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xmlns="" id="{E42A314A-4DD2-4D37-B35A-CDC19F47B750}"/>
              </a:ext>
            </a:extLst>
          </p:cNvPr>
          <p:cNvPicPr>
            <a:picLocks noChangeAspect="1"/>
          </p:cNvPicPr>
          <p:nvPr/>
        </p:nvPicPr>
        <p:blipFill>
          <a:blip r:embed="rId7"/>
          <a:stretch>
            <a:fillRect/>
          </a:stretch>
        </p:blipFill>
        <p:spPr>
          <a:xfrm>
            <a:off x="0" y="0"/>
            <a:ext cx="9144000" cy="660400"/>
          </a:xfrm>
          <a:prstGeom prst="rect">
            <a:avLst/>
          </a:prstGeom>
        </p:spPr>
      </p:pic>
      <p:sp>
        <p:nvSpPr>
          <p:cNvPr id="12" name="TextBox 6">
            <a:extLst>
              <a:ext uri="{FF2B5EF4-FFF2-40B4-BE49-F238E27FC236}">
                <a16:creationId xmlns:a16="http://schemas.microsoft.com/office/drawing/2014/main" xmlns="" id="{239769FB-E20D-4F6F-BABD-F02F3329015E}"/>
              </a:ext>
            </a:extLst>
          </p:cNvPr>
          <p:cNvSpPr txBox="1">
            <a:spLocks noChangeArrowheads="1"/>
          </p:cNvSpPr>
          <p:nvPr/>
        </p:nvSpPr>
        <p:spPr bwMode="auto">
          <a:xfrm>
            <a:off x="971551" y="775098"/>
            <a:ext cx="7372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b="1" dirty="0">
                <a:solidFill>
                  <a:srgbClr val="002060"/>
                </a:solidFill>
                <a:latin typeface="Times New Roman" panose="02020603050405020304" pitchFamily="18" charset="0"/>
                <a:cs typeface="Times New Roman" panose="02020603050405020304" pitchFamily="18" charset="0"/>
              </a:rPr>
              <a:t>HỆ THỐNG QUẢN TRỊ ĐỊA ĐIỂM CÁC ĐỐI TÁC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2773"/>
                                        </p:tgtEl>
                                        <p:attrNameLst>
                                          <p:attrName>style.visibility</p:attrName>
                                        </p:attrNameLst>
                                      </p:cBhvr>
                                      <p:to>
                                        <p:strVal val="visible"/>
                                      </p:to>
                                    </p:set>
                                    <p:anim calcmode="lin" valueType="num">
                                      <p:cBhvr additive="base">
                                        <p:cTn id="11" dur="500" fill="hold"/>
                                        <p:tgtEl>
                                          <p:spTgt spid="32773"/>
                                        </p:tgtEl>
                                        <p:attrNameLst>
                                          <p:attrName>ppt_x</p:attrName>
                                        </p:attrNameLst>
                                      </p:cBhvr>
                                      <p:tavLst>
                                        <p:tav tm="0">
                                          <p:val>
                                            <p:strVal val="#ppt_x"/>
                                          </p:val>
                                        </p:tav>
                                        <p:tav tm="100000">
                                          <p:val>
                                            <p:strVal val="#ppt_x"/>
                                          </p:val>
                                        </p:tav>
                                      </p:tavLst>
                                    </p:anim>
                                    <p:anim calcmode="lin" valueType="num">
                                      <p:cBhvr additive="base">
                                        <p:cTn id="12" dur="500" fill="hold"/>
                                        <p:tgtEl>
                                          <p:spTgt spid="3277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2773" grpId="0"/>
      <p:bldP spid="9" grpId="0" animBg="1"/>
      <p:bldP spid="10"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xmlns="" id="{E903DFA2-7503-4768-976D-28F4554DF6EA}"/>
              </a:ext>
            </a:extLst>
          </p:cNvPr>
          <p:cNvSpPr/>
          <p:nvPr/>
        </p:nvSpPr>
        <p:spPr>
          <a:xfrm>
            <a:off x="4694635" y="1350169"/>
            <a:ext cx="4326731" cy="24610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07000"/>
              </a:lnSpc>
              <a:defRPr/>
            </a:pPr>
            <a:r>
              <a:rPr lang="en-US" b="1">
                <a:solidFill>
                  <a:srgbClr val="002060"/>
                </a:solidFill>
                <a:latin typeface="Times New Roman" panose="02020603050405020304" pitchFamily="18" charset="0"/>
                <a:cs typeface="Times New Roman" panose="02020603050405020304" pitchFamily="18" charset="0"/>
              </a:rPr>
              <a:t>Doanh nghiệp:</a:t>
            </a:r>
          </a:p>
          <a:p>
            <a:pPr marL="257175" indent="-257175" algn="just">
              <a:lnSpc>
                <a:spcPct val="107000"/>
              </a:lnSpc>
              <a:buFont typeface="Arial" panose="020B0604020202020204" pitchFamily="34" charset="0"/>
              <a:buChar char="•"/>
              <a:defRPr/>
            </a:pPr>
            <a:r>
              <a:rPr lang="en-US">
                <a:solidFill>
                  <a:srgbClr val="002060"/>
                </a:solidFill>
                <a:latin typeface="Times New Roman" panose="02020603050405020304" pitchFamily="18" charset="0"/>
                <a:cs typeface="Times New Roman" panose="02020603050405020304" pitchFamily="18" charset="0"/>
              </a:rPr>
              <a:t>Thúc đẩy bán hàng, kích thích Khách hàng mua hàng nhiều hơn, thu hút sự chú ý của Khách hàng đến sản phẩm</a:t>
            </a:r>
          </a:p>
          <a:p>
            <a:pPr marL="257175" indent="-257175" algn="just">
              <a:lnSpc>
                <a:spcPct val="107000"/>
              </a:lnSpc>
              <a:buFont typeface="Arial" panose="020B0604020202020204" pitchFamily="34" charset="0"/>
              <a:buChar char="•"/>
              <a:defRPr/>
            </a:pPr>
            <a:r>
              <a:rPr lang="en-US">
                <a:solidFill>
                  <a:srgbClr val="002060"/>
                </a:solidFill>
                <a:latin typeface="Times New Roman" panose="02020603050405020304" pitchFamily="18" charset="0"/>
                <a:cs typeface="Times New Roman" panose="02020603050405020304" pitchFamily="18" charset="0"/>
              </a:rPr>
              <a:t>Thúc đẩy doanh số bán hàng và tăng nhận diện thương hiệu</a:t>
            </a:r>
          </a:p>
          <a:p>
            <a:pPr marL="257175" indent="-257175" algn="just">
              <a:lnSpc>
                <a:spcPct val="107000"/>
              </a:lnSpc>
              <a:buFont typeface="Arial" panose="020B0604020202020204" pitchFamily="34" charset="0"/>
              <a:buChar char="•"/>
              <a:defRPr/>
            </a:pPr>
            <a:r>
              <a:rPr lang="en-US">
                <a:solidFill>
                  <a:srgbClr val="002060"/>
                </a:solidFill>
                <a:latin typeface="Times New Roman" panose="02020603050405020304" pitchFamily="18" charset="0"/>
                <a:cs typeface="Times New Roman" panose="02020603050405020304" pitchFamily="18" charset="0"/>
              </a:rPr>
              <a:t>Xây dựng lòng trung thành của Khách hàng</a:t>
            </a:r>
          </a:p>
        </p:txBody>
      </p:sp>
      <p:sp>
        <p:nvSpPr>
          <p:cNvPr id="8" name="Rectangle: Rounded Corners 7">
            <a:extLst>
              <a:ext uri="{FF2B5EF4-FFF2-40B4-BE49-F238E27FC236}">
                <a16:creationId xmlns:a16="http://schemas.microsoft.com/office/drawing/2014/main" xmlns="" id="{0C7764BF-0AE1-4ACC-90E6-26EE61BA1C4C}"/>
              </a:ext>
            </a:extLst>
          </p:cNvPr>
          <p:cNvSpPr/>
          <p:nvPr/>
        </p:nvSpPr>
        <p:spPr>
          <a:xfrm>
            <a:off x="4694635" y="3944541"/>
            <a:ext cx="4326731" cy="105489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07000"/>
              </a:lnSpc>
              <a:defRPr/>
            </a:pPr>
            <a:r>
              <a:rPr lang="en-US" b="1">
                <a:solidFill>
                  <a:srgbClr val="002060"/>
                </a:solidFill>
                <a:latin typeface="Times New Roman" panose="02020603050405020304" pitchFamily="18" charset="0"/>
                <a:cs typeface="Times New Roman" panose="02020603050405020304" pitchFamily="18" charset="0"/>
              </a:rPr>
              <a:t>Cá nhân:</a:t>
            </a:r>
          </a:p>
          <a:p>
            <a:pPr marL="257175" indent="-257175" algn="just">
              <a:lnSpc>
                <a:spcPct val="107000"/>
              </a:lnSpc>
              <a:buFont typeface="Arial" panose="020B0604020202020204" pitchFamily="34" charset="0"/>
              <a:buChar char="•"/>
              <a:defRPr/>
            </a:pPr>
            <a:r>
              <a:rPr lang="en-US">
                <a:solidFill>
                  <a:srgbClr val="002060"/>
                </a:solidFill>
                <a:latin typeface="Times New Roman" panose="02020603050405020304" pitchFamily="18" charset="0"/>
                <a:cs typeface="Times New Roman" panose="02020603050405020304" pitchFamily="18" charset="0"/>
              </a:rPr>
              <a:t>Sử dụng ưu đãi linh hoạt giúp tiết kiệm chi phí cho Khách hàng</a:t>
            </a:r>
          </a:p>
        </p:txBody>
      </p:sp>
      <p:pic>
        <p:nvPicPr>
          <p:cNvPr id="9" name="Picture 8">
            <a:extLst>
              <a:ext uri="{FF2B5EF4-FFF2-40B4-BE49-F238E27FC236}">
                <a16:creationId xmlns:a16="http://schemas.microsoft.com/office/drawing/2014/main" xmlns="" id="{4EB10880-0563-4981-B21F-EE41F44387A7}"/>
              </a:ext>
            </a:extLst>
          </p:cNvPr>
          <p:cNvPicPr>
            <a:picLocks noChangeAspect="1"/>
          </p:cNvPicPr>
          <p:nvPr/>
        </p:nvPicPr>
        <p:blipFill>
          <a:blip r:embed="rId3"/>
          <a:stretch>
            <a:fillRect/>
          </a:stretch>
        </p:blipFill>
        <p:spPr>
          <a:xfrm>
            <a:off x="0" y="0"/>
            <a:ext cx="9144000" cy="660400"/>
          </a:xfrm>
          <a:prstGeom prst="rect">
            <a:avLst/>
          </a:prstGeom>
        </p:spPr>
      </p:pic>
      <p:pic>
        <p:nvPicPr>
          <p:cNvPr id="4" name="Picture 3">
            <a:extLst>
              <a:ext uri="{FF2B5EF4-FFF2-40B4-BE49-F238E27FC236}">
                <a16:creationId xmlns:a16="http://schemas.microsoft.com/office/drawing/2014/main" xmlns="" id="{6712535E-4C09-4691-9BE0-9FA08DA011D5}"/>
              </a:ext>
            </a:extLst>
          </p:cNvPr>
          <p:cNvPicPr>
            <a:picLocks noChangeAspect="1"/>
          </p:cNvPicPr>
          <p:nvPr/>
        </p:nvPicPr>
        <p:blipFill>
          <a:blip r:embed="rId4"/>
          <a:stretch>
            <a:fillRect/>
          </a:stretch>
        </p:blipFill>
        <p:spPr>
          <a:xfrm>
            <a:off x="129779" y="1334489"/>
            <a:ext cx="2170267" cy="3386138"/>
          </a:xfrm>
          <a:prstGeom prst="rect">
            <a:avLst/>
          </a:prstGeom>
        </p:spPr>
      </p:pic>
      <p:pic>
        <p:nvPicPr>
          <p:cNvPr id="10" name="Picture 9">
            <a:extLst>
              <a:ext uri="{FF2B5EF4-FFF2-40B4-BE49-F238E27FC236}">
                <a16:creationId xmlns:a16="http://schemas.microsoft.com/office/drawing/2014/main" xmlns="" id="{C00FBD57-DCDD-4C19-B1CE-4EC9729AE4FA}"/>
              </a:ext>
            </a:extLst>
          </p:cNvPr>
          <p:cNvPicPr>
            <a:picLocks noChangeAspect="1"/>
          </p:cNvPicPr>
          <p:nvPr/>
        </p:nvPicPr>
        <p:blipFill>
          <a:blip r:embed="rId5"/>
          <a:stretch>
            <a:fillRect/>
          </a:stretch>
        </p:blipFill>
        <p:spPr>
          <a:xfrm>
            <a:off x="2438400" y="1346412"/>
            <a:ext cx="2170266" cy="3386138"/>
          </a:xfrm>
          <a:prstGeom prst="rect">
            <a:avLst/>
          </a:prstGeom>
        </p:spPr>
      </p:pic>
      <p:sp>
        <p:nvSpPr>
          <p:cNvPr id="11" name="TextBox 6">
            <a:extLst>
              <a:ext uri="{FF2B5EF4-FFF2-40B4-BE49-F238E27FC236}">
                <a16:creationId xmlns:a16="http://schemas.microsoft.com/office/drawing/2014/main" xmlns="" id="{1227D6F7-209D-4E3F-97BD-51287705892B}"/>
              </a:ext>
            </a:extLst>
          </p:cNvPr>
          <p:cNvSpPr txBox="1">
            <a:spLocks noChangeArrowheads="1"/>
          </p:cNvSpPr>
          <p:nvPr/>
        </p:nvSpPr>
        <p:spPr bwMode="auto">
          <a:xfrm>
            <a:off x="885825" y="793750"/>
            <a:ext cx="7372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b="1" dirty="0">
                <a:solidFill>
                  <a:srgbClr val="002060"/>
                </a:solidFill>
                <a:latin typeface="Times New Roman" panose="02020603050405020304" pitchFamily="18" charset="0"/>
                <a:cs typeface="Times New Roman" panose="02020603050405020304" pitchFamily="18" charset="0"/>
              </a:rPr>
              <a:t>HỆ THỐNG TẠO ƯU ĐÃI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in)">
                                      <p:cBhvr>
                                        <p:cTn id="11" dur="2000"/>
                                        <p:tgtEl>
                                          <p:spTgt spid="4"/>
                                        </p:tgtEl>
                                      </p:cBhvr>
                                    </p:animEffect>
                                  </p:childTnLst>
                                </p:cTn>
                              </p:par>
                              <p:par>
                                <p:cTn id="12" presetID="6" presetClass="entr" presetSubtype="16"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circle(in)">
                                      <p:cBhvr>
                                        <p:cTn id="14" dur="2000"/>
                                        <p:tgtEl>
                                          <p:spTgt spid="10"/>
                                        </p:tgtEl>
                                      </p:cBhvr>
                                    </p:animEffect>
                                  </p:childTnLst>
                                </p:cTn>
                              </p:par>
                              <p:par>
                                <p:cTn id="15" presetID="6"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30A484BE-7E33-4663-9FCB-5DDA008F8C57}"/>
              </a:ext>
            </a:extLst>
          </p:cNvPr>
          <p:cNvPicPr>
            <a:picLocks noChangeAspect="1"/>
          </p:cNvPicPr>
          <p:nvPr/>
        </p:nvPicPr>
        <p:blipFill>
          <a:blip r:embed="rId3"/>
          <a:stretch>
            <a:fillRect/>
          </a:stretch>
        </p:blipFill>
        <p:spPr>
          <a:xfrm>
            <a:off x="0" y="0"/>
            <a:ext cx="9144000" cy="660400"/>
          </a:xfrm>
          <a:prstGeom prst="rect">
            <a:avLst/>
          </a:prstGeom>
        </p:spPr>
      </p:pic>
      <p:pic>
        <p:nvPicPr>
          <p:cNvPr id="4" name="Picture 3">
            <a:extLst>
              <a:ext uri="{FF2B5EF4-FFF2-40B4-BE49-F238E27FC236}">
                <a16:creationId xmlns:a16="http://schemas.microsoft.com/office/drawing/2014/main" xmlns="" id="{EF1A331F-69BA-4A0D-8246-36B01E62EFA5}"/>
              </a:ext>
            </a:extLst>
          </p:cNvPr>
          <p:cNvPicPr>
            <a:picLocks noChangeAspect="1"/>
          </p:cNvPicPr>
          <p:nvPr/>
        </p:nvPicPr>
        <p:blipFill>
          <a:blip r:embed="rId4"/>
          <a:stretch>
            <a:fillRect/>
          </a:stretch>
        </p:blipFill>
        <p:spPr>
          <a:xfrm>
            <a:off x="304800" y="1504950"/>
            <a:ext cx="8350174" cy="3466604"/>
          </a:xfrm>
          <a:prstGeom prst="rect">
            <a:avLst/>
          </a:prstGeom>
        </p:spPr>
      </p:pic>
      <p:sp>
        <p:nvSpPr>
          <p:cNvPr id="7" name="TextBox 6">
            <a:extLst>
              <a:ext uri="{FF2B5EF4-FFF2-40B4-BE49-F238E27FC236}">
                <a16:creationId xmlns:a16="http://schemas.microsoft.com/office/drawing/2014/main" xmlns="" id="{D2E255D9-24C4-44DF-B152-90652DF7BD75}"/>
              </a:ext>
            </a:extLst>
          </p:cNvPr>
          <p:cNvSpPr txBox="1">
            <a:spLocks noChangeArrowheads="1"/>
          </p:cNvSpPr>
          <p:nvPr/>
        </p:nvSpPr>
        <p:spPr bwMode="auto">
          <a:xfrm>
            <a:off x="885825" y="819150"/>
            <a:ext cx="7372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b="1" dirty="0">
                <a:solidFill>
                  <a:srgbClr val="002060"/>
                </a:solidFill>
                <a:latin typeface="Times New Roman" panose="02020603050405020304" pitchFamily="18" charset="0"/>
                <a:cs typeface="Times New Roman" panose="02020603050405020304" pitchFamily="18" charset="0"/>
              </a:rPr>
              <a:t>HỆ THỐNG QUẢN LÝ BÁO CÁO THỐNG KÊ</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2908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TextBox 19">
            <a:extLst>
              <a:ext uri="{FF2B5EF4-FFF2-40B4-BE49-F238E27FC236}">
                <a16:creationId xmlns:a16="http://schemas.microsoft.com/office/drawing/2014/main" xmlns="" id="{C3A8DCE1-7B5A-4146-915B-6CA34F693667}"/>
              </a:ext>
            </a:extLst>
          </p:cNvPr>
          <p:cNvSpPr txBox="1">
            <a:spLocks noChangeArrowheads="1"/>
          </p:cNvSpPr>
          <p:nvPr/>
        </p:nvSpPr>
        <p:spPr bwMode="auto">
          <a:xfrm>
            <a:off x="0" y="678418"/>
            <a:ext cx="243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b="1">
                <a:solidFill>
                  <a:srgbClr val="002060"/>
                </a:solidFill>
                <a:latin typeface="Times New Roman" panose="02020603050405020304" pitchFamily="18" charset="0"/>
                <a:cs typeface="Times New Roman" panose="02020603050405020304" pitchFamily="18" charset="0"/>
              </a:rPr>
              <a:t>I. GIỚI THIỆU</a:t>
            </a:r>
          </a:p>
        </p:txBody>
      </p:sp>
      <p:pic>
        <p:nvPicPr>
          <p:cNvPr id="3" name="Picture 2">
            <a:extLst>
              <a:ext uri="{FF2B5EF4-FFF2-40B4-BE49-F238E27FC236}">
                <a16:creationId xmlns:a16="http://schemas.microsoft.com/office/drawing/2014/main" xmlns="" id="{7B8AE23D-D516-4366-8696-A6C0482EDD79}"/>
              </a:ext>
            </a:extLst>
          </p:cNvPr>
          <p:cNvPicPr>
            <a:picLocks noChangeAspect="1"/>
          </p:cNvPicPr>
          <p:nvPr/>
        </p:nvPicPr>
        <p:blipFill>
          <a:blip r:embed="rId3"/>
          <a:stretch>
            <a:fillRect/>
          </a:stretch>
        </p:blipFill>
        <p:spPr>
          <a:xfrm>
            <a:off x="0" y="0"/>
            <a:ext cx="9144000" cy="660400"/>
          </a:xfrm>
          <a:prstGeom prst="rect">
            <a:avLst/>
          </a:prstGeom>
        </p:spPr>
      </p:pic>
      <p:sp>
        <p:nvSpPr>
          <p:cNvPr id="6" name="Rectangle: Rounded Corners 5">
            <a:extLst>
              <a:ext uri="{FF2B5EF4-FFF2-40B4-BE49-F238E27FC236}">
                <a16:creationId xmlns:a16="http://schemas.microsoft.com/office/drawing/2014/main" xmlns="" id="{D9E1F71C-833B-442C-971D-683FF54BCCEF}"/>
              </a:ext>
            </a:extLst>
          </p:cNvPr>
          <p:cNvSpPr/>
          <p:nvPr/>
        </p:nvSpPr>
        <p:spPr>
          <a:xfrm>
            <a:off x="3510533" y="701013"/>
            <a:ext cx="2122932" cy="593467"/>
          </a:xfrm>
          <a:prstGeom prst="roundRect">
            <a:avLst/>
          </a:prstGeom>
          <a:solidFill>
            <a:srgbClr val="FFFF00"/>
          </a:solidFill>
        </p:spPr>
        <p:style>
          <a:lnRef idx="3">
            <a:schemeClr val="lt1"/>
          </a:lnRef>
          <a:fillRef idx="1">
            <a:schemeClr val="accent5"/>
          </a:fillRef>
          <a:effectRef idx="1">
            <a:schemeClr val="accent5"/>
          </a:effectRef>
          <a:fontRef idx="minor">
            <a:schemeClr val="lt1"/>
          </a:fontRef>
        </p:style>
        <p:txBody>
          <a:bodyPr anchor="ctr"/>
          <a:lstStyle/>
          <a:p>
            <a:pPr lvl="0" algn="ctr"/>
            <a:r>
              <a:rPr lang="en-US" b="1">
                <a:solidFill>
                  <a:srgbClr val="002060"/>
                </a:solidFill>
                <a:latin typeface="Times New Roman" panose="02020603050405020304" pitchFamily="18" charset="0"/>
                <a:cs typeface="Times New Roman" panose="02020603050405020304" pitchFamily="18" charset="0"/>
              </a:rPr>
              <a:t>Tiền số </a:t>
            </a:r>
          </a:p>
          <a:p>
            <a:pPr lvl="0" algn="ctr"/>
            <a:r>
              <a:rPr lang="en-US" b="1">
                <a:solidFill>
                  <a:srgbClr val="002060"/>
                </a:solidFill>
                <a:latin typeface="Times New Roman" panose="02020603050405020304" pitchFamily="18" charset="0"/>
                <a:cs typeface="Times New Roman" panose="02020603050405020304" pitchFamily="18" charset="0"/>
              </a:rPr>
              <a:t>Nam A Bank Coin</a:t>
            </a:r>
          </a:p>
        </p:txBody>
      </p:sp>
      <p:sp>
        <p:nvSpPr>
          <p:cNvPr id="8" name="Rectangle: Rounded Corners 7">
            <a:extLst>
              <a:ext uri="{FF2B5EF4-FFF2-40B4-BE49-F238E27FC236}">
                <a16:creationId xmlns:a16="http://schemas.microsoft.com/office/drawing/2014/main" xmlns="" id="{ABDFF914-FA98-4075-8734-F5B460A2D320}"/>
              </a:ext>
            </a:extLst>
          </p:cNvPr>
          <p:cNvSpPr/>
          <p:nvPr/>
        </p:nvSpPr>
        <p:spPr>
          <a:xfrm>
            <a:off x="261521" y="1503832"/>
            <a:ext cx="2133596" cy="190611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Tiền điện tử/Tiền kỹ thuật số được phát hành bởi Nam A Bank trên nền tảng hệ thống Blockchain</a:t>
            </a:r>
          </a:p>
        </p:txBody>
      </p:sp>
      <p:sp>
        <p:nvSpPr>
          <p:cNvPr id="15" name="Rectangle: Rounded Corners 7">
            <a:extLst>
              <a:ext uri="{FF2B5EF4-FFF2-40B4-BE49-F238E27FC236}">
                <a16:creationId xmlns:a16="http://schemas.microsoft.com/office/drawing/2014/main" xmlns="" id="{ABDFF914-FA98-4075-8734-F5B460A2D320}"/>
              </a:ext>
            </a:extLst>
          </p:cNvPr>
          <p:cNvSpPr/>
          <p:nvPr/>
        </p:nvSpPr>
        <p:spPr>
          <a:xfrm>
            <a:off x="6705600" y="1503832"/>
            <a:ext cx="2209796" cy="190611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Nam A Bank Coin là dạng tiền điện tử stablecoin, là dạng tiền mã hóa được gắn với một tài sản có giá cả ổn định</a:t>
            </a: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7723" y="2083279"/>
            <a:ext cx="1108553" cy="1151481"/>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7228" y="1795334"/>
            <a:ext cx="702771" cy="755479"/>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79486" y="2571750"/>
            <a:ext cx="948952" cy="657887"/>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388" y="2090826"/>
            <a:ext cx="1278085" cy="1189329"/>
          </a:xfrm>
          <a:prstGeom prst="rect">
            <a:avLst/>
          </a:prstGeom>
        </p:spPr>
      </p:pic>
      <p:sp>
        <p:nvSpPr>
          <p:cNvPr id="25" name="Rectangle: Rounded Corners 7">
            <a:extLst>
              <a:ext uri="{FF2B5EF4-FFF2-40B4-BE49-F238E27FC236}">
                <a16:creationId xmlns:a16="http://schemas.microsoft.com/office/drawing/2014/main" xmlns="" id="{ABDFF914-FA98-4075-8734-F5B460A2D320}"/>
              </a:ext>
            </a:extLst>
          </p:cNvPr>
          <p:cNvSpPr/>
          <p:nvPr/>
        </p:nvSpPr>
        <p:spPr>
          <a:xfrm>
            <a:off x="261521" y="3486150"/>
            <a:ext cx="4848867" cy="1524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Nam A Bank Coin có tỉ lệ quy đổi thực tế với Đơn vị đổi là Việt Nam Đồng. Nam A Bank Coin được sử dụng để thực hiện các giao dịch quy đổi ưu đãi và các giao dịch được cho phép theo quy định của Ngân hàng nhà nước và Nam A Bank</a:t>
            </a:r>
          </a:p>
        </p:txBody>
      </p:sp>
      <p:sp>
        <p:nvSpPr>
          <p:cNvPr id="26" name="Rectangle: Rounded Corners 11">
            <a:extLst>
              <a:ext uri="{FF2B5EF4-FFF2-40B4-BE49-F238E27FC236}">
                <a16:creationId xmlns:a16="http://schemas.microsoft.com/office/drawing/2014/main" xmlns="" id="{599413E6-AC56-4B49-B435-5881FC8C2337}"/>
              </a:ext>
            </a:extLst>
          </p:cNvPr>
          <p:cNvSpPr/>
          <p:nvPr/>
        </p:nvSpPr>
        <p:spPr>
          <a:xfrm>
            <a:off x="6705600" y="4182130"/>
            <a:ext cx="380999" cy="66227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sz="2000" b="1">
                <a:solidFill>
                  <a:srgbClr val="002060"/>
                </a:solidFill>
                <a:latin typeface="Times New Roman" panose="02020603050405020304" pitchFamily="18" charset="0"/>
                <a:cs typeface="Times New Roman" panose="02020603050405020304" pitchFamily="18" charset="0"/>
              </a:rPr>
              <a:t>=</a:t>
            </a:r>
          </a:p>
        </p:txBody>
      </p:sp>
      <p:sp>
        <p:nvSpPr>
          <p:cNvPr id="27" name="Rectangle: Rounded Corners 12">
            <a:extLst>
              <a:ext uri="{FF2B5EF4-FFF2-40B4-BE49-F238E27FC236}">
                <a16:creationId xmlns:a16="http://schemas.microsoft.com/office/drawing/2014/main" xmlns="" id="{1209F8C6-9649-4694-91BA-B8FD5AF2DD8E}"/>
              </a:ext>
            </a:extLst>
          </p:cNvPr>
          <p:cNvSpPr/>
          <p:nvPr/>
        </p:nvSpPr>
        <p:spPr>
          <a:xfrm>
            <a:off x="7238996" y="4219956"/>
            <a:ext cx="1676400" cy="545260"/>
          </a:xfrm>
          <a:prstGeom prst="roundRect">
            <a:avLst/>
          </a:prstGeom>
          <a:solidFill>
            <a:srgbClr val="92D050"/>
          </a:solidFill>
        </p:spPr>
        <p:style>
          <a:lnRef idx="3">
            <a:schemeClr val="lt1"/>
          </a:lnRef>
          <a:fillRef idx="1">
            <a:schemeClr val="accent5"/>
          </a:fillRef>
          <a:effectRef idx="1">
            <a:schemeClr val="accent5"/>
          </a:effectRef>
          <a:fontRef idx="minor">
            <a:schemeClr val="lt1"/>
          </a:fontRef>
        </p:style>
        <p:txBody>
          <a:bodyPr anchor="ctr"/>
          <a:lstStyle/>
          <a:p>
            <a:pPr lvl="0" algn="ctr"/>
            <a:r>
              <a:rPr lang="en-US" sz="2000" b="1">
                <a:solidFill>
                  <a:srgbClr val="002060"/>
                </a:solidFill>
                <a:latin typeface="Times New Roman" panose="02020603050405020304" pitchFamily="18" charset="0"/>
                <a:cs typeface="Times New Roman" panose="02020603050405020304" pitchFamily="18" charset="0"/>
              </a:rPr>
              <a:t>50 000 VNĐ</a:t>
            </a:r>
          </a:p>
        </p:txBody>
      </p:sp>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19882" y="3946610"/>
            <a:ext cx="1133321" cy="1133321"/>
          </a:xfrm>
          <a:prstGeom prst="rect">
            <a:avLst/>
          </a:prstGeom>
        </p:spPr>
      </p:pic>
      <p:sp>
        <p:nvSpPr>
          <p:cNvPr id="29" name="Rectangle: Rounded Corners 9">
            <a:extLst>
              <a:ext uri="{FF2B5EF4-FFF2-40B4-BE49-F238E27FC236}">
                <a16:creationId xmlns:a16="http://schemas.microsoft.com/office/drawing/2014/main" xmlns="" id="{828ACF23-4500-45E1-AD51-6F6584DD78A8}"/>
              </a:ext>
            </a:extLst>
          </p:cNvPr>
          <p:cNvSpPr/>
          <p:nvPr/>
        </p:nvSpPr>
        <p:spPr>
          <a:xfrm>
            <a:off x="6857996" y="702626"/>
            <a:ext cx="2057400" cy="612083"/>
          </a:xfrm>
          <a:prstGeom prst="roundRect">
            <a:avLst/>
          </a:prstGeom>
        </p:spPr>
        <p:style>
          <a:lnRef idx="3">
            <a:schemeClr val="lt1"/>
          </a:lnRef>
          <a:fillRef idx="1">
            <a:schemeClr val="accent5"/>
          </a:fillRef>
          <a:effectRef idx="1">
            <a:schemeClr val="accent5"/>
          </a:effectRef>
          <a:fontRef idx="minor">
            <a:schemeClr val="lt1"/>
          </a:fontRef>
        </p:style>
        <p:txBody>
          <a:bodyPr anchor="ctr"/>
          <a:lstStyle/>
          <a:p>
            <a:pPr lvl="0" algn="ctr"/>
            <a:r>
              <a:rPr lang="en-US" sz="2000" b="1">
                <a:solidFill>
                  <a:srgbClr val="002060"/>
                </a:solidFill>
                <a:latin typeface="Times New Roman" panose="02020603050405020304" pitchFamily="18" charset="0"/>
                <a:cs typeface="Times New Roman" panose="02020603050405020304" pitchFamily="18" charset="0"/>
              </a:rPr>
              <a:t>Đặc điểm chung</a:t>
            </a:r>
          </a:p>
        </p:txBody>
      </p:sp>
    </p:spTree>
    <p:extLst>
      <p:ext uri="{BB962C8B-B14F-4D97-AF65-F5344CB8AC3E}">
        <p14:creationId xmlns:p14="http://schemas.microsoft.com/office/powerpoint/2010/main" val="388961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randombar(horizontal)">
                                      <p:cBhvr>
                                        <p:cTn id="16" dur="500"/>
                                        <p:tgtEl>
                                          <p:spTgt spid="2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randombar(horizontal)">
                                      <p:cBhvr>
                                        <p:cTn id="19" dur="500"/>
                                        <p:tgtEl>
                                          <p:spTgt spid="2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randombar(horizontal)">
                                      <p:cBhvr>
                                        <p:cTn id="22" dur="500"/>
                                        <p:tgtEl>
                                          <p:spTgt spid="2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randombar(horizontal)">
                                      <p:cBhvr>
                                        <p:cTn id="2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5" grpId="0" animBg="1"/>
      <p:bldP spid="25" grpId="0" animBg="1"/>
      <p:bldP spid="26" grpId="0" animBg="1"/>
      <p:bldP spid="27"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TextBox 19">
            <a:extLst>
              <a:ext uri="{FF2B5EF4-FFF2-40B4-BE49-F238E27FC236}">
                <a16:creationId xmlns:a16="http://schemas.microsoft.com/office/drawing/2014/main" xmlns="" id="{C3A8DCE1-7B5A-4146-915B-6CA34F693667}"/>
              </a:ext>
            </a:extLst>
          </p:cNvPr>
          <p:cNvSpPr txBox="1">
            <a:spLocks noChangeArrowheads="1"/>
          </p:cNvSpPr>
          <p:nvPr/>
        </p:nvSpPr>
        <p:spPr bwMode="auto">
          <a:xfrm>
            <a:off x="0" y="678418"/>
            <a:ext cx="243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b="1">
                <a:solidFill>
                  <a:srgbClr val="002060"/>
                </a:solidFill>
                <a:latin typeface="Times New Roman" panose="02020603050405020304" pitchFamily="18" charset="0"/>
                <a:cs typeface="Times New Roman" panose="02020603050405020304" pitchFamily="18" charset="0"/>
              </a:rPr>
              <a:t>I. GIỚI THIỆU</a:t>
            </a:r>
          </a:p>
        </p:txBody>
      </p:sp>
      <p:pic>
        <p:nvPicPr>
          <p:cNvPr id="3" name="Picture 2">
            <a:extLst>
              <a:ext uri="{FF2B5EF4-FFF2-40B4-BE49-F238E27FC236}">
                <a16:creationId xmlns:a16="http://schemas.microsoft.com/office/drawing/2014/main" xmlns="" id="{7B8AE23D-D516-4366-8696-A6C0482EDD79}"/>
              </a:ext>
            </a:extLst>
          </p:cNvPr>
          <p:cNvPicPr>
            <a:picLocks noChangeAspect="1"/>
          </p:cNvPicPr>
          <p:nvPr/>
        </p:nvPicPr>
        <p:blipFill>
          <a:blip r:embed="rId3"/>
          <a:stretch>
            <a:fillRect/>
          </a:stretch>
        </p:blipFill>
        <p:spPr>
          <a:xfrm>
            <a:off x="0" y="0"/>
            <a:ext cx="9144000" cy="660400"/>
          </a:xfrm>
          <a:prstGeom prst="rect">
            <a:avLst/>
          </a:prstGeom>
        </p:spPr>
      </p:pic>
      <p:sp>
        <p:nvSpPr>
          <p:cNvPr id="6" name="Rectangle: Rounded Corners 5">
            <a:extLst>
              <a:ext uri="{FF2B5EF4-FFF2-40B4-BE49-F238E27FC236}">
                <a16:creationId xmlns:a16="http://schemas.microsoft.com/office/drawing/2014/main" xmlns="" id="{D9E1F71C-833B-442C-971D-683FF54BCCEF}"/>
              </a:ext>
            </a:extLst>
          </p:cNvPr>
          <p:cNvSpPr/>
          <p:nvPr/>
        </p:nvSpPr>
        <p:spPr>
          <a:xfrm>
            <a:off x="3510533" y="701013"/>
            <a:ext cx="2122932" cy="593467"/>
          </a:xfrm>
          <a:prstGeom prst="roundRect">
            <a:avLst/>
          </a:prstGeom>
          <a:solidFill>
            <a:srgbClr val="FFFF00"/>
          </a:solidFill>
        </p:spPr>
        <p:style>
          <a:lnRef idx="3">
            <a:schemeClr val="lt1"/>
          </a:lnRef>
          <a:fillRef idx="1">
            <a:schemeClr val="accent5"/>
          </a:fillRef>
          <a:effectRef idx="1">
            <a:schemeClr val="accent5"/>
          </a:effectRef>
          <a:fontRef idx="minor">
            <a:schemeClr val="lt1"/>
          </a:fontRef>
        </p:style>
        <p:txBody>
          <a:bodyPr anchor="ctr"/>
          <a:lstStyle/>
          <a:p>
            <a:pPr lvl="0" algn="ctr"/>
            <a:r>
              <a:rPr lang="en-US" b="1">
                <a:solidFill>
                  <a:srgbClr val="002060"/>
                </a:solidFill>
                <a:latin typeface="Times New Roman" panose="02020603050405020304" pitchFamily="18" charset="0"/>
                <a:cs typeface="Times New Roman" panose="02020603050405020304" pitchFamily="18" charset="0"/>
              </a:rPr>
              <a:t>Tiền số </a:t>
            </a:r>
          </a:p>
          <a:p>
            <a:pPr lvl="0" algn="ctr"/>
            <a:r>
              <a:rPr lang="en-US" b="1">
                <a:solidFill>
                  <a:srgbClr val="002060"/>
                </a:solidFill>
                <a:latin typeface="Times New Roman" panose="02020603050405020304" pitchFamily="18" charset="0"/>
                <a:cs typeface="Times New Roman" panose="02020603050405020304" pitchFamily="18" charset="0"/>
              </a:rPr>
              <a:t>Nam A Bank Coin</a:t>
            </a:r>
          </a:p>
        </p:txBody>
      </p:sp>
      <p:sp>
        <p:nvSpPr>
          <p:cNvPr id="29" name="Rectangle: Rounded Corners 9">
            <a:extLst>
              <a:ext uri="{FF2B5EF4-FFF2-40B4-BE49-F238E27FC236}">
                <a16:creationId xmlns:a16="http://schemas.microsoft.com/office/drawing/2014/main" xmlns="" id="{828ACF23-4500-45E1-AD51-6F6584DD78A8}"/>
              </a:ext>
            </a:extLst>
          </p:cNvPr>
          <p:cNvSpPr/>
          <p:nvPr/>
        </p:nvSpPr>
        <p:spPr>
          <a:xfrm>
            <a:off x="6857996" y="702626"/>
            <a:ext cx="2057400" cy="612083"/>
          </a:xfrm>
          <a:prstGeom prst="roundRect">
            <a:avLst/>
          </a:prstGeom>
        </p:spPr>
        <p:style>
          <a:lnRef idx="3">
            <a:schemeClr val="lt1"/>
          </a:lnRef>
          <a:fillRef idx="1">
            <a:schemeClr val="accent5"/>
          </a:fillRef>
          <a:effectRef idx="1">
            <a:schemeClr val="accent5"/>
          </a:effectRef>
          <a:fontRef idx="minor">
            <a:schemeClr val="lt1"/>
          </a:fontRef>
        </p:style>
        <p:txBody>
          <a:bodyPr anchor="ctr"/>
          <a:lstStyle/>
          <a:p>
            <a:pPr lvl="0" algn="ctr"/>
            <a:r>
              <a:rPr lang="en-US" sz="2000" b="1">
                <a:solidFill>
                  <a:srgbClr val="002060"/>
                </a:solidFill>
                <a:latin typeface="Times New Roman" panose="02020603050405020304" pitchFamily="18" charset="0"/>
                <a:cs typeface="Times New Roman" panose="02020603050405020304" pitchFamily="18" charset="0"/>
              </a:rPr>
              <a:t>Đặc điểm riêng</a:t>
            </a:r>
          </a:p>
        </p:txBody>
      </p:sp>
      <p:sp>
        <p:nvSpPr>
          <p:cNvPr id="18" name="Rectangle: Rounded Corners 7">
            <a:extLst>
              <a:ext uri="{FF2B5EF4-FFF2-40B4-BE49-F238E27FC236}">
                <a16:creationId xmlns:a16="http://schemas.microsoft.com/office/drawing/2014/main" xmlns="" id="{ABDFF914-FA98-4075-8734-F5B460A2D320}"/>
              </a:ext>
            </a:extLst>
          </p:cNvPr>
          <p:cNvSpPr/>
          <p:nvPr/>
        </p:nvSpPr>
        <p:spPr>
          <a:xfrm>
            <a:off x="2489905" y="3809207"/>
            <a:ext cx="6491630" cy="12592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solidFill>
                  <a:srgbClr val="002060"/>
                </a:solidFill>
                <a:latin typeface="Times New Roman" panose="02020603050405020304" pitchFamily="18" charset="0"/>
                <a:cs typeface="Times New Roman" panose="02020603050405020304" pitchFamily="18" charset="0"/>
              </a:rPr>
              <a:t>Tại mỗi hệ thống thanh toán, người nhận thanh toán tiếp nhận nguồn vốn cuối cùng ngay tức thì, trong khi thanh toán giữa các Đơn vị cung cấp dịch vụ/Khách hàng tổ chức/Các ngân hàng có thể chậm hơn, có thể được khắc phục hoàn toàn nhờ công cụ thế chấp</a:t>
            </a:r>
          </a:p>
        </p:txBody>
      </p:sp>
      <p:sp>
        <p:nvSpPr>
          <p:cNvPr id="21" name="Rectangle: Rounded Corners 6">
            <a:extLst>
              <a:ext uri="{FF2B5EF4-FFF2-40B4-BE49-F238E27FC236}">
                <a16:creationId xmlns:a16="http://schemas.microsoft.com/office/drawing/2014/main" xmlns="" id="{24ABE855-DD3C-46CF-948D-FB9B5AACB3A6}"/>
              </a:ext>
            </a:extLst>
          </p:cNvPr>
          <p:cNvSpPr/>
          <p:nvPr/>
        </p:nvSpPr>
        <p:spPr>
          <a:xfrm>
            <a:off x="2733135" y="1581150"/>
            <a:ext cx="6248400" cy="9706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Một giao dịch thanh toán chỉ liên quan đến việc chuyển giao trực tiếp qua Nam A Bank từ một người sử dụng cuối cùng sang người sử dụng khác, không qua bất kỳ trung gian tài chính nào</a:t>
            </a:r>
          </a:p>
        </p:txBody>
      </p:sp>
      <p:sp>
        <p:nvSpPr>
          <p:cNvPr id="22" name="Rectangle: Rounded Corners 8">
            <a:extLst>
              <a:ext uri="{FF2B5EF4-FFF2-40B4-BE49-F238E27FC236}">
                <a16:creationId xmlns:a16="http://schemas.microsoft.com/office/drawing/2014/main" xmlns="" id="{63C073D8-8416-47CA-B0D1-7FBB4D5B4C78}"/>
              </a:ext>
            </a:extLst>
          </p:cNvPr>
          <p:cNvSpPr/>
          <p:nvPr/>
        </p:nvSpPr>
        <p:spPr>
          <a:xfrm>
            <a:off x="228600" y="2647096"/>
            <a:ext cx="4247078" cy="1066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Các giao dịch được dàn xếp trực tiếp bằng tiền Nam A Bank, trên bảng cân đối kế toán của Nam A Bank trong thời gian thực</a:t>
            </a:r>
          </a:p>
        </p:txBody>
      </p:sp>
      <p:pic>
        <p:nvPicPr>
          <p:cNvPr id="4" name="Picture 3">
            <a:extLst>
              <a:ext uri="{FF2B5EF4-FFF2-40B4-BE49-F238E27FC236}">
                <a16:creationId xmlns:a16="http://schemas.microsoft.com/office/drawing/2014/main" xmlns="" id="{3CEAD1BA-8917-4815-9F96-B6A5C1525DF7}"/>
              </a:ext>
            </a:extLst>
          </p:cNvPr>
          <p:cNvPicPr>
            <a:picLocks noChangeAspect="1"/>
          </p:cNvPicPr>
          <p:nvPr/>
        </p:nvPicPr>
        <p:blipFill>
          <a:blip r:embed="rId4"/>
          <a:stretch>
            <a:fillRect/>
          </a:stretch>
        </p:blipFill>
        <p:spPr>
          <a:xfrm>
            <a:off x="990600" y="1354679"/>
            <a:ext cx="1255147" cy="1197106"/>
          </a:xfrm>
          <a:prstGeom prst="rect">
            <a:avLst/>
          </a:prstGeom>
        </p:spPr>
      </p:pic>
      <p:pic>
        <p:nvPicPr>
          <p:cNvPr id="7" name="Picture 6">
            <a:extLst>
              <a:ext uri="{FF2B5EF4-FFF2-40B4-BE49-F238E27FC236}">
                <a16:creationId xmlns:a16="http://schemas.microsoft.com/office/drawing/2014/main" xmlns="" id="{93687317-C4CD-4601-9B2D-9A0EBDFF5F24}"/>
              </a:ext>
            </a:extLst>
          </p:cNvPr>
          <p:cNvPicPr>
            <a:picLocks noChangeAspect="1"/>
          </p:cNvPicPr>
          <p:nvPr/>
        </p:nvPicPr>
        <p:blipFill>
          <a:blip r:embed="rId5"/>
          <a:stretch>
            <a:fillRect/>
          </a:stretch>
        </p:blipFill>
        <p:spPr>
          <a:xfrm>
            <a:off x="5943600" y="2647096"/>
            <a:ext cx="1219200" cy="958834"/>
          </a:xfrm>
          <a:prstGeom prst="rect">
            <a:avLst/>
          </a:prstGeom>
        </p:spPr>
      </p:pic>
      <p:pic>
        <p:nvPicPr>
          <p:cNvPr id="13" name="Picture 12">
            <a:extLst>
              <a:ext uri="{FF2B5EF4-FFF2-40B4-BE49-F238E27FC236}">
                <a16:creationId xmlns:a16="http://schemas.microsoft.com/office/drawing/2014/main" xmlns="" id="{A4EE45AB-A750-47AA-BD08-E3D74407BF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2800" y="3028950"/>
            <a:ext cx="620038" cy="576980"/>
          </a:xfrm>
          <a:prstGeom prst="rect">
            <a:avLst/>
          </a:prstGeom>
        </p:spPr>
      </p:pic>
      <p:pic>
        <p:nvPicPr>
          <p:cNvPr id="9" name="Picture 8">
            <a:extLst>
              <a:ext uri="{FF2B5EF4-FFF2-40B4-BE49-F238E27FC236}">
                <a16:creationId xmlns:a16="http://schemas.microsoft.com/office/drawing/2014/main" xmlns="" id="{67DD3643-7705-49D2-875E-532B86587E72}"/>
              </a:ext>
            </a:extLst>
          </p:cNvPr>
          <p:cNvPicPr>
            <a:picLocks noChangeAspect="1"/>
          </p:cNvPicPr>
          <p:nvPr/>
        </p:nvPicPr>
        <p:blipFill>
          <a:blip r:embed="rId7"/>
          <a:stretch>
            <a:fillRect/>
          </a:stretch>
        </p:blipFill>
        <p:spPr>
          <a:xfrm>
            <a:off x="4984339" y="3028950"/>
            <a:ext cx="872996" cy="576980"/>
          </a:xfrm>
          <a:prstGeom prst="rect">
            <a:avLst/>
          </a:prstGeom>
        </p:spPr>
      </p:pic>
      <p:pic>
        <p:nvPicPr>
          <p:cNvPr id="11" name="Picture 10">
            <a:extLst>
              <a:ext uri="{FF2B5EF4-FFF2-40B4-BE49-F238E27FC236}">
                <a16:creationId xmlns:a16="http://schemas.microsoft.com/office/drawing/2014/main" xmlns="" id="{02E14F2E-0B57-4FD7-92E1-A9D0A7C2E5DB}"/>
              </a:ext>
            </a:extLst>
          </p:cNvPr>
          <p:cNvPicPr>
            <a:picLocks noChangeAspect="1"/>
          </p:cNvPicPr>
          <p:nvPr/>
        </p:nvPicPr>
        <p:blipFill>
          <a:blip r:embed="rId8"/>
          <a:stretch>
            <a:fillRect/>
          </a:stretch>
        </p:blipFill>
        <p:spPr>
          <a:xfrm>
            <a:off x="117604" y="4379608"/>
            <a:ext cx="872996" cy="688895"/>
          </a:xfrm>
          <a:prstGeom prst="rect">
            <a:avLst/>
          </a:prstGeom>
        </p:spPr>
      </p:pic>
      <p:pic>
        <p:nvPicPr>
          <p:cNvPr id="16" name="Picture 15" descr="A picture containing text, clipart, sign&#10;&#10;Description automatically generated">
            <a:extLst>
              <a:ext uri="{FF2B5EF4-FFF2-40B4-BE49-F238E27FC236}">
                <a16:creationId xmlns:a16="http://schemas.microsoft.com/office/drawing/2014/main" xmlns="" id="{E8685125-12CE-49B4-A692-EE43B2A545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0604" y="3815557"/>
            <a:ext cx="1259296" cy="1259296"/>
          </a:xfrm>
          <a:prstGeom prst="rect">
            <a:avLst/>
          </a:prstGeom>
        </p:spPr>
      </p:pic>
    </p:spTree>
    <p:extLst>
      <p:ext uri="{BB962C8B-B14F-4D97-AF65-F5344CB8AC3E}">
        <p14:creationId xmlns:p14="http://schemas.microsoft.com/office/powerpoint/2010/main" val="13183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horizontal)">
                                      <p:cBhvr>
                                        <p:cTn id="10" dur="500"/>
                                        <p:tgtEl>
                                          <p:spTgt spid="2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horizontal)">
                                      <p:cBhvr>
                                        <p:cTn id="13" dur="500"/>
                                        <p:tgtEl>
                                          <p:spTgt spid="1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randombar(horizontal)">
                                      <p:cBhvr>
                                        <p:cTn id="16" dur="500"/>
                                        <p:tgtEl>
                                          <p:spTgt spid="2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randombar(horizontal)">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animBg="1"/>
      <p:bldP spid="18" grpId="0" animBg="1"/>
      <p:bldP spid="21"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TextBox 19">
            <a:extLst>
              <a:ext uri="{FF2B5EF4-FFF2-40B4-BE49-F238E27FC236}">
                <a16:creationId xmlns:a16="http://schemas.microsoft.com/office/drawing/2014/main" xmlns="" id="{C3A8DCE1-7B5A-4146-915B-6CA34F693667}"/>
              </a:ext>
            </a:extLst>
          </p:cNvPr>
          <p:cNvSpPr txBox="1">
            <a:spLocks noChangeArrowheads="1"/>
          </p:cNvSpPr>
          <p:nvPr/>
        </p:nvSpPr>
        <p:spPr bwMode="auto">
          <a:xfrm>
            <a:off x="0" y="678418"/>
            <a:ext cx="6705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b="1">
                <a:solidFill>
                  <a:srgbClr val="002060"/>
                </a:solidFill>
                <a:latin typeface="Times New Roman" panose="02020603050405020304" pitchFamily="18" charset="0"/>
                <a:cs typeface="Times New Roman" panose="02020603050405020304" pitchFamily="18" charset="0"/>
              </a:rPr>
              <a:t>II. ĐỐI TƯỢNG KHÁCH HÀNG HƯỚNG ĐẾN</a:t>
            </a:r>
          </a:p>
        </p:txBody>
      </p:sp>
      <p:pic>
        <p:nvPicPr>
          <p:cNvPr id="3" name="Picture 2">
            <a:extLst>
              <a:ext uri="{FF2B5EF4-FFF2-40B4-BE49-F238E27FC236}">
                <a16:creationId xmlns:a16="http://schemas.microsoft.com/office/drawing/2014/main" xmlns="" id="{7B8AE23D-D516-4366-8696-A6C0482EDD79}"/>
              </a:ext>
            </a:extLst>
          </p:cNvPr>
          <p:cNvPicPr>
            <a:picLocks noChangeAspect="1"/>
          </p:cNvPicPr>
          <p:nvPr/>
        </p:nvPicPr>
        <p:blipFill>
          <a:blip r:embed="rId3"/>
          <a:stretch>
            <a:fillRect/>
          </a:stretch>
        </p:blipFill>
        <p:spPr>
          <a:xfrm>
            <a:off x="0" y="0"/>
            <a:ext cx="9144000" cy="660400"/>
          </a:xfrm>
          <a:prstGeom prst="rect">
            <a:avLst/>
          </a:prstGeom>
        </p:spPr>
      </p:pic>
      <p:sp>
        <p:nvSpPr>
          <p:cNvPr id="6" name="Rectangle: Rounded Corners 5">
            <a:extLst>
              <a:ext uri="{FF2B5EF4-FFF2-40B4-BE49-F238E27FC236}">
                <a16:creationId xmlns:a16="http://schemas.microsoft.com/office/drawing/2014/main" xmlns="" id="{D9E1F71C-833B-442C-971D-683FF54BCCEF}"/>
              </a:ext>
            </a:extLst>
          </p:cNvPr>
          <p:cNvSpPr/>
          <p:nvPr/>
        </p:nvSpPr>
        <p:spPr>
          <a:xfrm>
            <a:off x="152400" y="1352550"/>
            <a:ext cx="4953000" cy="1447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dirty="0">
                <a:solidFill>
                  <a:srgbClr val="002060"/>
                </a:solidFill>
                <a:latin typeface="Times New Roman" panose="02020603050405020304" pitchFamily="18" charset="0"/>
                <a:cs typeface="Times New Roman" panose="02020603050405020304" pitchFamily="18" charset="0"/>
              </a:rPr>
              <a:t>Khách hàng </a:t>
            </a:r>
            <a:r>
              <a:rPr lang="en-US" dirty="0" err="1">
                <a:solidFill>
                  <a:srgbClr val="002060"/>
                </a:solidFill>
                <a:latin typeface="Times New Roman" panose="02020603050405020304" pitchFamily="18" charset="0"/>
                <a:cs typeface="Times New Roman" panose="02020603050405020304" pitchFamily="18" charset="0"/>
              </a:rPr>
              <a:t>cá</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nhân</a:t>
            </a:r>
            <a:r>
              <a:rPr lang="en-US" dirty="0">
                <a:solidFill>
                  <a:srgbClr val="002060"/>
                </a:solidFill>
                <a:latin typeface="Times New Roman" panose="02020603050405020304" pitchFamily="18" charset="0"/>
                <a:cs typeface="Times New Roman" panose="02020603050405020304" pitchFamily="18" charset="0"/>
              </a:rPr>
              <a:t> và </a:t>
            </a:r>
            <a:r>
              <a:rPr lang="en-US" dirty="0" err="1">
                <a:solidFill>
                  <a:srgbClr val="002060"/>
                </a:solidFill>
                <a:latin typeface="Times New Roman" panose="02020603050405020304" pitchFamily="18" charset="0"/>
                <a:cs typeface="Times New Roman" panose="02020603050405020304" pitchFamily="18" charset="0"/>
              </a:rPr>
              <a:t>doanh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nghiệp</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đang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sử</a:t>
            </a:r>
            <a:r>
              <a:rPr lang="en-US" dirty="0">
                <a:solidFill>
                  <a:srgbClr val="002060"/>
                </a:solidFill>
                <a:latin typeface="Times New Roman" panose="02020603050405020304" pitchFamily="18" charset="0"/>
                <a:cs typeface="Times New Roman" panose="02020603050405020304" pitchFamily="18" charset="0"/>
              </a:rPr>
              <a:t> dụng, </a:t>
            </a:r>
            <a:r>
              <a:rPr lang="en-US" dirty="0" err="1">
                <a:solidFill>
                  <a:srgbClr val="002060"/>
                </a:solidFill>
                <a:latin typeface="Times New Roman" panose="02020603050405020304" pitchFamily="18" charset="0"/>
                <a:cs typeface="Times New Roman" panose="02020603050405020304" pitchFamily="18" charset="0"/>
              </a:rPr>
              <a:t>liên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kết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đối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Nam A Bank; </a:t>
            </a:r>
          </a:p>
          <a:p>
            <a:pPr lvl="0" algn="just"/>
            <a:r>
              <a:rPr lang="en-US" dirty="0">
                <a:solidFill>
                  <a:srgbClr val="002060"/>
                </a:solidFill>
                <a:latin typeface="Times New Roman" panose="02020603050405020304" pitchFamily="18" charset="0"/>
                <a:cs typeface="Times New Roman" panose="02020603050405020304" pitchFamily="18" charset="0"/>
              </a:rPr>
              <a:t>Khách hàng </a:t>
            </a:r>
            <a:r>
              <a:rPr lang="en-US" dirty="0" err="1">
                <a:solidFill>
                  <a:srgbClr val="002060"/>
                </a:solidFill>
                <a:latin typeface="Times New Roman" panose="02020603050405020304" pitchFamily="18" charset="0"/>
                <a:cs typeface="Times New Roman" panose="02020603050405020304" pitchFamily="18" charset="0"/>
              </a:rPr>
              <a:t>cá</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nhân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đang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sử</a:t>
            </a:r>
            <a:r>
              <a:rPr lang="en-US" dirty="0">
                <a:solidFill>
                  <a:srgbClr val="002060"/>
                </a:solidFill>
                <a:latin typeface="Times New Roman" panose="02020603050405020304" pitchFamily="18" charset="0"/>
                <a:cs typeface="Times New Roman" panose="02020603050405020304" pitchFamily="18" charset="0"/>
              </a:rPr>
              <a:t> dụng dịch vụ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Đối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liên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kết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trong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hệ</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sinh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thái</a:t>
            </a:r>
            <a:r>
              <a:rPr lang="en-US" dirty="0">
                <a:solidFill>
                  <a:srgbClr val="002060"/>
                </a:solidFill>
                <a:latin typeface="Times New Roman" panose="02020603050405020304" pitchFamily="18" charset="0"/>
                <a:cs typeface="Times New Roman" panose="02020603050405020304" pitchFamily="18" charset="0"/>
              </a:rPr>
              <a:t> Nam A Bank</a:t>
            </a:r>
          </a:p>
        </p:txBody>
      </p:sp>
      <p:sp>
        <p:nvSpPr>
          <p:cNvPr id="8" name="Rectangle: Rounded Corners 7">
            <a:extLst>
              <a:ext uri="{FF2B5EF4-FFF2-40B4-BE49-F238E27FC236}">
                <a16:creationId xmlns:a16="http://schemas.microsoft.com/office/drawing/2014/main" xmlns="" id="{ABDFF914-FA98-4075-8734-F5B460A2D320}"/>
              </a:ext>
            </a:extLst>
          </p:cNvPr>
          <p:cNvSpPr/>
          <p:nvPr/>
        </p:nvSpPr>
        <p:spPr>
          <a:xfrm>
            <a:off x="4495800" y="3028950"/>
            <a:ext cx="4495800" cy="19130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Thời gian đầu hướng đến các Khách hàng, doanh nghiệp trong hệ sinh thái Nam A Bank (</a:t>
            </a:r>
            <a:r>
              <a:rPr lang="en-US" i="1">
                <a:solidFill>
                  <a:srgbClr val="002060"/>
                </a:solidFill>
                <a:latin typeface="Times New Roman" panose="02020603050405020304" pitchFamily="18" charset="0"/>
                <a:cs typeface="Times New Roman" panose="02020603050405020304" pitchFamily="18" charset="0"/>
              </a:rPr>
              <a:t>Thử nghiệm trong hệ sinh thái Sandals</a:t>
            </a:r>
            <a:r>
              <a:rPr lang="en-US">
                <a:solidFill>
                  <a:srgbClr val="002060"/>
                </a:solidFill>
                <a:latin typeface="Times New Roman" panose="02020603050405020304" pitchFamily="18" charset="0"/>
                <a:cs typeface="Times New Roman" panose="02020603050405020304" pitchFamily="18" charset="0"/>
              </a:rPr>
              <a:t>). Sau khi hoàn tất thử nghiệm tiếp tục triển khai đến các đối tác khác trong hệ sinh thái như </a:t>
            </a:r>
            <a:r>
              <a:rPr lang="en-US" b="1">
                <a:solidFill>
                  <a:srgbClr val="002060"/>
                </a:solidFill>
                <a:latin typeface="Times New Roman" panose="02020603050405020304" pitchFamily="18" charset="0"/>
                <a:cs typeface="Times New Roman" panose="02020603050405020304" pitchFamily="18" charset="0"/>
              </a:rPr>
              <a:t>Pi Group, Mobifone…</a:t>
            </a:r>
          </a:p>
        </p:txBody>
      </p:sp>
      <p:pic>
        <p:nvPicPr>
          <p:cNvPr id="4" name="Picture 3" descr="A picture containing logo&#10;&#10;Description automatically generated">
            <a:extLst>
              <a:ext uri="{FF2B5EF4-FFF2-40B4-BE49-F238E27FC236}">
                <a16:creationId xmlns:a16="http://schemas.microsoft.com/office/drawing/2014/main" xmlns="" id="{B87AFFB8-1BDF-4C14-A9B6-24DF1E9F12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1400" y="1529552"/>
            <a:ext cx="1600200" cy="1169995"/>
          </a:xfrm>
          <a:prstGeom prst="rect">
            <a:avLst/>
          </a:prstGeom>
        </p:spPr>
      </p:pic>
      <p:pic>
        <p:nvPicPr>
          <p:cNvPr id="7" name="Picture 6" descr="Graphical user interface&#10;&#10;Description automatically generated">
            <a:extLst>
              <a:ext uri="{FF2B5EF4-FFF2-40B4-BE49-F238E27FC236}">
                <a16:creationId xmlns:a16="http://schemas.microsoft.com/office/drawing/2014/main" xmlns="" id="{66575AEB-2F9D-4096-9AB9-E5180B3533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3181350"/>
            <a:ext cx="3066067" cy="1760666"/>
          </a:xfrm>
          <a:prstGeom prst="rect">
            <a:avLst/>
          </a:prstGeom>
          <a:ln>
            <a:noFill/>
          </a:ln>
          <a:effectLst>
            <a:softEdge rad="112500"/>
          </a:effectLst>
        </p:spPr>
      </p:pic>
      <p:pic>
        <p:nvPicPr>
          <p:cNvPr id="10" name="Picture 9" descr="Logo, icon&#10;&#10;Description automatically generated">
            <a:extLst>
              <a:ext uri="{FF2B5EF4-FFF2-40B4-BE49-F238E27FC236}">
                <a16:creationId xmlns:a16="http://schemas.microsoft.com/office/drawing/2014/main" xmlns="" id="{342273A1-B45E-4BF2-8BE2-64EB22A982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6400" y="1529552"/>
            <a:ext cx="914400" cy="914400"/>
          </a:xfrm>
          <a:prstGeom prst="rect">
            <a:avLst/>
          </a:prstGeom>
        </p:spPr>
      </p:pic>
      <p:sp>
        <p:nvSpPr>
          <p:cNvPr id="9" name="TextBox 8">
            <a:extLst>
              <a:ext uri="{FF2B5EF4-FFF2-40B4-BE49-F238E27FC236}">
                <a16:creationId xmlns:a16="http://schemas.microsoft.com/office/drawing/2014/main" xmlns="" id="{E7CC28F8-E8EA-4E9D-B109-5F6B59277A3A}"/>
              </a:ext>
            </a:extLst>
          </p:cNvPr>
          <p:cNvSpPr txBox="1"/>
          <p:nvPr/>
        </p:nvSpPr>
        <p:spPr>
          <a:xfrm>
            <a:off x="5499100" y="2387084"/>
            <a:ext cx="954107" cy="369332"/>
          </a:xfrm>
          <a:prstGeom prst="rect">
            <a:avLst/>
          </a:prstGeom>
          <a:noFill/>
        </p:spPr>
        <p:txBody>
          <a:bodyPr wrap="none" rtlCol="0">
            <a:spAutoFit/>
          </a:bodyPr>
          <a:lstStyle/>
          <a:p>
            <a:r>
              <a:rPr lang="en-US" b="1">
                <a:solidFill>
                  <a:srgbClr val="002060"/>
                </a:solidFill>
                <a:latin typeface="Times New Roman" panose="02020603050405020304" pitchFamily="18" charset="0"/>
                <a:cs typeface="Times New Roman" panose="02020603050405020304" pitchFamily="18" charset="0"/>
              </a:rPr>
              <a:t>Sandals</a:t>
            </a:r>
            <a:endParaRPr lang="en-US" b="1"/>
          </a:p>
        </p:txBody>
      </p:sp>
      <p:sp>
        <p:nvSpPr>
          <p:cNvPr id="11" name="Cross 10">
            <a:extLst>
              <a:ext uri="{FF2B5EF4-FFF2-40B4-BE49-F238E27FC236}">
                <a16:creationId xmlns:a16="http://schemas.microsoft.com/office/drawing/2014/main" xmlns="" id="{513C3EF5-D7DE-4E86-9087-6F3BD550167D}"/>
              </a:ext>
            </a:extLst>
          </p:cNvPr>
          <p:cNvSpPr/>
          <p:nvPr/>
        </p:nvSpPr>
        <p:spPr>
          <a:xfrm>
            <a:off x="6743700" y="1809750"/>
            <a:ext cx="533400" cy="533400"/>
          </a:xfrm>
          <a:prstGeom prst="plus">
            <a:avLst>
              <a:gd name="adj" fmla="val 33333"/>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xmlns="" id="{33727F3F-867E-4B91-AA93-A9E3E7FD0D7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33863" y="3781337"/>
            <a:ext cx="679626" cy="5606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descr="A screenshot of a video game&#10;&#10;Description automatically generated with medium confidence">
            <a:extLst>
              <a:ext uri="{FF2B5EF4-FFF2-40B4-BE49-F238E27FC236}">
                <a16:creationId xmlns:a16="http://schemas.microsoft.com/office/drawing/2014/main" xmlns="" id="{38D74D1F-CE5C-4699-9CE3-805B89F9D7B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72228" y="4629150"/>
            <a:ext cx="1002896" cy="233369"/>
          </a:xfrm>
          <a:prstGeom prst="rect">
            <a:avLst/>
          </a:prstGeom>
        </p:spPr>
      </p:pic>
    </p:spTree>
    <p:extLst>
      <p:ext uri="{BB962C8B-B14F-4D97-AF65-F5344CB8AC3E}">
        <p14:creationId xmlns:p14="http://schemas.microsoft.com/office/powerpoint/2010/main" val="60096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TextBox 19">
            <a:extLst>
              <a:ext uri="{FF2B5EF4-FFF2-40B4-BE49-F238E27FC236}">
                <a16:creationId xmlns:a16="http://schemas.microsoft.com/office/drawing/2014/main" xmlns="" id="{C3A8DCE1-7B5A-4146-915B-6CA34F693667}"/>
              </a:ext>
            </a:extLst>
          </p:cNvPr>
          <p:cNvSpPr txBox="1">
            <a:spLocks noChangeArrowheads="1"/>
          </p:cNvSpPr>
          <p:nvPr/>
        </p:nvSpPr>
        <p:spPr bwMode="auto">
          <a:xfrm>
            <a:off x="0" y="678418"/>
            <a:ext cx="6705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b="1">
                <a:solidFill>
                  <a:srgbClr val="002060"/>
                </a:solidFill>
                <a:latin typeface="Times New Roman" panose="02020603050405020304" pitchFamily="18" charset="0"/>
                <a:cs typeface="Times New Roman" panose="02020603050405020304" pitchFamily="18" charset="0"/>
              </a:rPr>
              <a:t>III. PHẠM VI TRIỂN KHAI</a:t>
            </a:r>
          </a:p>
        </p:txBody>
      </p:sp>
      <p:pic>
        <p:nvPicPr>
          <p:cNvPr id="3" name="Picture 2">
            <a:extLst>
              <a:ext uri="{FF2B5EF4-FFF2-40B4-BE49-F238E27FC236}">
                <a16:creationId xmlns:a16="http://schemas.microsoft.com/office/drawing/2014/main" xmlns="" id="{7B8AE23D-D516-4366-8696-A6C0482EDD79}"/>
              </a:ext>
            </a:extLst>
          </p:cNvPr>
          <p:cNvPicPr>
            <a:picLocks noChangeAspect="1"/>
          </p:cNvPicPr>
          <p:nvPr/>
        </p:nvPicPr>
        <p:blipFill>
          <a:blip r:embed="rId3"/>
          <a:stretch>
            <a:fillRect/>
          </a:stretch>
        </p:blipFill>
        <p:spPr>
          <a:xfrm>
            <a:off x="0" y="0"/>
            <a:ext cx="9144000" cy="660400"/>
          </a:xfrm>
          <a:prstGeom prst="rect">
            <a:avLst/>
          </a:prstGeom>
        </p:spPr>
      </p:pic>
      <p:sp>
        <p:nvSpPr>
          <p:cNvPr id="7" name="Rectangle: Rounded Corners 6">
            <a:extLst>
              <a:ext uri="{FF2B5EF4-FFF2-40B4-BE49-F238E27FC236}">
                <a16:creationId xmlns:a16="http://schemas.microsoft.com/office/drawing/2014/main" xmlns="" id="{12CEC8C5-57CA-4E3A-8D7F-F0397A1398B7}"/>
              </a:ext>
            </a:extLst>
          </p:cNvPr>
          <p:cNvSpPr/>
          <p:nvPr/>
        </p:nvSpPr>
        <p:spPr>
          <a:xfrm>
            <a:off x="114300" y="1140083"/>
            <a:ext cx="8915400" cy="364867"/>
          </a:xfrm>
          <a:prstGeom prst="roundRect">
            <a:avLst/>
          </a:prstGeom>
        </p:spPr>
        <p:style>
          <a:lnRef idx="3">
            <a:schemeClr val="lt1"/>
          </a:lnRef>
          <a:fillRef idx="1">
            <a:schemeClr val="accent5"/>
          </a:fillRef>
          <a:effectRef idx="1">
            <a:schemeClr val="accent5"/>
          </a:effectRef>
          <a:fontRef idx="minor">
            <a:schemeClr val="lt1"/>
          </a:fontRef>
        </p:style>
        <p:txBody>
          <a:bodyPr anchor="ctr"/>
          <a:lstStyle/>
          <a:p>
            <a:pPr lvl="0" algn="ctr"/>
            <a:r>
              <a:rPr lang="en-US" sz="2000" b="1">
                <a:solidFill>
                  <a:srgbClr val="002060"/>
                </a:solidFill>
                <a:latin typeface="Times New Roman" panose="02020603050405020304" pitchFamily="18" charset="0"/>
                <a:cs typeface="Times New Roman" panose="02020603050405020304" pitchFamily="18" charset="0"/>
              </a:rPr>
              <a:t>Quy đổi tiền số Nam A Bank Coin trong hệ sinh thái Nam A Bank</a:t>
            </a:r>
          </a:p>
        </p:txBody>
      </p:sp>
      <p:sp>
        <p:nvSpPr>
          <p:cNvPr id="9" name="Rectangle: Rounded Corners 8">
            <a:extLst>
              <a:ext uri="{FF2B5EF4-FFF2-40B4-BE49-F238E27FC236}">
                <a16:creationId xmlns:a16="http://schemas.microsoft.com/office/drawing/2014/main" xmlns="" id="{A5B01D0F-99F7-4FB6-8C3A-B06F2D72B9D5}"/>
              </a:ext>
            </a:extLst>
          </p:cNvPr>
          <p:cNvSpPr/>
          <p:nvPr/>
        </p:nvSpPr>
        <p:spPr>
          <a:xfrm>
            <a:off x="128308" y="1729809"/>
            <a:ext cx="3376892" cy="15380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Khách hàng sử dụng các dịch vụ trong hệ sinh thái Nam A Bank sử dụng Nam A Bank Coin để quy đổi, sử dụng các dịch vụ của các Đối tác trong hệ sinh thái</a:t>
            </a:r>
          </a:p>
        </p:txBody>
      </p:sp>
      <p:sp>
        <p:nvSpPr>
          <p:cNvPr id="10" name="Rectangle: Rounded Corners 9">
            <a:extLst>
              <a:ext uri="{FF2B5EF4-FFF2-40B4-BE49-F238E27FC236}">
                <a16:creationId xmlns:a16="http://schemas.microsoft.com/office/drawing/2014/main" xmlns="" id="{A63FC842-F2EA-46A4-8835-01A880FF7922}"/>
              </a:ext>
            </a:extLst>
          </p:cNvPr>
          <p:cNvSpPr/>
          <p:nvPr/>
        </p:nvSpPr>
        <p:spPr>
          <a:xfrm>
            <a:off x="6347168" y="1729809"/>
            <a:ext cx="2668524" cy="127081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Các giao dịch đối với Nam A Bank Coin sẽ được thông qua Cổng thanh toán Nam A Bank</a:t>
            </a:r>
          </a:p>
        </p:txBody>
      </p:sp>
      <p:sp>
        <p:nvSpPr>
          <p:cNvPr id="8" name="Rectangle: Rounded Corners 9">
            <a:extLst>
              <a:ext uri="{FF2B5EF4-FFF2-40B4-BE49-F238E27FC236}">
                <a16:creationId xmlns:a16="http://schemas.microsoft.com/office/drawing/2014/main" xmlns="" id="{A63FC842-F2EA-46A4-8835-01A880FF7922}"/>
              </a:ext>
            </a:extLst>
          </p:cNvPr>
          <p:cNvSpPr/>
          <p:nvPr/>
        </p:nvSpPr>
        <p:spPr>
          <a:xfrm>
            <a:off x="128308" y="3661537"/>
            <a:ext cx="2668524" cy="138949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Các loại hàng hóa, dịch vụ sẽ được quy đổi thành số Nam A Bank Coin tương ứng theo tỉ giá</a:t>
            </a:r>
          </a:p>
        </p:txBody>
      </p:sp>
      <p:pic>
        <p:nvPicPr>
          <p:cNvPr id="11" name="Picture 10">
            <a:extLst>
              <a:ext uri="{FF2B5EF4-FFF2-40B4-BE49-F238E27FC236}">
                <a16:creationId xmlns:a16="http://schemas.microsoft.com/office/drawing/2014/main" xmlns="" id="{0A7AD19C-BCB5-46FF-A77B-CB758ED448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9119" y="3307898"/>
            <a:ext cx="786319" cy="1538040"/>
          </a:xfrm>
          <a:prstGeom prst="rect">
            <a:avLst/>
          </a:prstGeom>
          <a:ln>
            <a:solidFill>
              <a:schemeClr val="accent1"/>
            </a:solidFill>
          </a:ln>
        </p:spPr>
      </p:pic>
      <p:pic>
        <p:nvPicPr>
          <p:cNvPr id="12" name="Picture 11">
            <a:extLst>
              <a:ext uri="{FF2B5EF4-FFF2-40B4-BE49-F238E27FC236}">
                <a16:creationId xmlns:a16="http://schemas.microsoft.com/office/drawing/2014/main" xmlns="" id="{C44D4AB1-51DB-4983-B9D3-D057E7EB65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42652" y="3307898"/>
            <a:ext cx="783116" cy="1538040"/>
          </a:xfrm>
          <a:prstGeom prst="rect">
            <a:avLst/>
          </a:prstGeom>
          <a:ln>
            <a:solidFill>
              <a:schemeClr val="accent1"/>
            </a:solidFill>
          </a:ln>
        </p:spPr>
      </p:pic>
      <p:pic>
        <p:nvPicPr>
          <p:cNvPr id="4" name="Picture 3" descr="A picture containing text, clipart&#10;&#10;Description automatically generated">
            <a:extLst>
              <a:ext uri="{FF2B5EF4-FFF2-40B4-BE49-F238E27FC236}">
                <a16:creationId xmlns:a16="http://schemas.microsoft.com/office/drawing/2014/main" xmlns="" id="{C9D3D43B-42FA-4E43-A45D-75E31EC8F88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963" t="17407" r="12963" b="18889"/>
          <a:stretch/>
        </p:blipFill>
        <p:spPr>
          <a:xfrm>
            <a:off x="2857313" y="3661537"/>
            <a:ext cx="679637" cy="584488"/>
          </a:xfrm>
          <a:prstGeom prst="rect">
            <a:avLst/>
          </a:prstGeom>
        </p:spPr>
      </p:pic>
      <p:pic>
        <p:nvPicPr>
          <p:cNvPr id="13" name="Picture 12">
            <a:extLst>
              <a:ext uri="{FF2B5EF4-FFF2-40B4-BE49-F238E27FC236}">
                <a16:creationId xmlns:a16="http://schemas.microsoft.com/office/drawing/2014/main" xmlns="" id="{A774474A-953A-4218-A088-E892F582547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98495" y="1928154"/>
            <a:ext cx="950687" cy="987502"/>
          </a:xfrm>
          <a:prstGeom prst="rect">
            <a:avLst/>
          </a:prstGeom>
        </p:spPr>
      </p:pic>
      <p:pic>
        <p:nvPicPr>
          <p:cNvPr id="15" name="Picture 14" descr="Logo, icon&#10;&#10;Description automatically generated">
            <a:extLst>
              <a:ext uri="{FF2B5EF4-FFF2-40B4-BE49-F238E27FC236}">
                <a16:creationId xmlns:a16="http://schemas.microsoft.com/office/drawing/2014/main" xmlns="" id="{B04913ED-8C7A-4A0A-A72A-15EFE7A8B92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92255" y="2088751"/>
            <a:ext cx="668378" cy="668378"/>
          </a:xfrm>
          <a:prstGeom prst="rect">
            <a:avLst/>
          </a:prstGeom>
        </p:spPr>
      </p:pic>
      <p:pic>
        <p:nvPicPr>
          <p:cNvPr id="6" name="Picture 5" descr="Logo, company name&#10;&#10;Description automatically generated">
            <a:extLst>
              <a:ext uri="{FF2B5EF4-FFF2-40B4-BE49-F238E27FC236}">
                <a16:creationId xmlns:a16="http://schemas.microsoft.com/office/drawing/2014/main" xmlns="" id="{2CC6C8BE-5014-4589-BF3F-5706B956A55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0889" t="44732" r="10889" b="40766"/>
          <a:stretch/>
        </p:blipFill>
        <p:spPr>
          <a:xfrm>
            <a:off x="4226136" y="1620132"/>
            <a:ext cx="1295399" cy="192127"/>
          </a:xfrm>
          <a:prstGeom prst="rect">
            <a:avLst/>
          </a:prstGeom>
        </p:spPr>
      </p:pic>
      <p:pic>
        <p:nvPicPr>
          <p:cNvPr id="17" name="Picture 16" descr="Logo&#10;&#10;Description automatically generated">
            <a:extLst>
              <a:ext uri="{FF2B5EF4-FFF2-40B4-BE49-F238E27FC236}">
                <a16:creationId xmlns:a16="http://schemas.microsoft.com/office/drawing/2014/main" xmlns="" id="{2B7F6061-6E13-4244-B910-9D05464121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87044" y="2141559"/>
            <a:ext cx="679626" cy="5606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descr="A screenshot of a video game&#10;&#10;Description automatically generated with medium confidence">
            <a:extLst>
              <a:ext uri="{FF2B5EF4-FFF2-40B4-BE49-F238E27FC236}">
                <a16:creationId xmlns:a16="http://schemas.microsoft.com/office/drawing/2014/main" xmlns="" id="{9D6E680D-C641-49A5-93FF-AB6BD148567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72388" y="3031551"/>
            <a:ext cx="1002896" cy="233369"/>
          </a:xfrm>
          <a:prstGeom prst="rect">
            <a:avLst/>
          </a:prstGeom>
        </p:spPr>
      </p:pic>
      <p:pic>
        <p:nvPicPr>
          <p:cNvPr id="19" name="Picture 18">
            <a:extLst>
              <a:ext uri="{FF2B5EF4-FFF2-40B4-BE49-F238E27FC236}">
                <a16:creationId xmlns:a16="http://schemas.microsoft.com/office/drawing/2014/main" xmlns="" id="{CDA21854-4B6C-4384-8EB5-DAA644CC18C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24400" y="2263101"/>
            <a:ext cx="298875" cy="298875"/>
          </a:xfrm>
          <a:prstGeom prst="rect">
            <a:avLst/>
          </a:prstGeom>
        </p:spPr>
      </p:pic>
      <p:pic>
        <p:nvPicPr>
          <p:cNvPr id="20" name="Picture 19">
            <a:extLst>
              <a:ext uri="{FF2B5EF4-FFF2-40B4-BE49-F238E27FC236}">
                <a16:creationId xmlns:a16="http://schemas.microsoft.com/office/drawing/2014/main" xmlns="" id="{3E1438E1-46E9-4B72-A8D7-38A522C1D4C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714836" y="4090734"/>
            <a:ext cx="511300" cy="531100"/>
          </a:xfrm>
          <a:prstGeom prst="rect">
            <a:avLst/>
          </a:prstGeom>
        </p:spPr>
      </p:pic>
      <p:pic>
        <p:nvPicPr>
          <p:cNvPr id="21" name="Picture 20">
            <a:extLst>
              <a:ext uri="{FF2B5EF4-FFF2-40B4-BE49-F238E27FC236}">
                <a16:creationId xmlns:a16="http://schemas.microsoft.com/office/drawing/2014/main" xmlns="" id="{6893BD6A-81CA-4EB1-8D2E-42A7494EF6F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298501" y="3792894"/>
            <a:ext cx="1150667" cy="1070760"/>
          </a:xfrm>
          <a:prstGeom prst="rect">
            <a:avLst/>
          </a:prstGeom>
        </p:spPr>
      </p:pic>
      <p:sp>
        <p:nvSpPr>
          <p:cNvPr id="16" name="Arrow: Left-Right 15">
            <a:extLst>
              <a:ext uri="{FF2B5EF4-FFF2-40B4-BE49-F238E27FC236}">
                <a16:creationId xmlns:a16="http://schemas.microsoft.com/office/drawing/2014/main" xmlns="" id="{16765DE7-1CB3-45B0-8292-28EC5A5666AE}"/>
              </a:ext>
            </a:extLst>
          </p:cNvPr>
          <p:cNvSpPr/>
          <p:nvPr/>
        </p:nvSpPr>
        <p:spPr>
          <a:xfrm>
            <a:off x="5638800" y="4145840"/>
            <a:ext cx="915610" cy="364867"/>
          </a:xfrm>
          <a:prstGeom prst="lef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36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TextBox 19">
            <a:extLst>
              <a:ext uri="{FF2B5EF4-FFF2-40B4-BE49-F238E27FC236}">
                <a16:creationId xmlns:a16="http://schemas.microsoft.com/office/drawing/2014/main" xmlns="" id="{C3A8DCE1-7B5A-4146-915B-6CA34F693667}"/>
              </a:ext>
            </a:extLst>
          </p:cNvPr>
          <p:cNvSpPr txBox="1">
            <a:spLocks noChangeArrowheads="1"/>
          </p:cNvSpPr>
          <p:nvPr/>
        </p:nvSpPr>
        <p:spPr bwMode="auto">
          <a:xfrm>
            <a:off x="0" y="678418"/>
            <a:ext cx="6705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b="1">
                <a:solidFill>
                  <a:srgbClr val="002060"/>
                </a:solidFill>
                <a:latin typeface="Times New Roman" panose="02020603050405020304" pitchFamily="18" charset="0"/>
                <a:cs typeface="Times New Roman" panose="02020603050405020304" pitchFamily="18" charset="0"/>
              </a:rPr>
              <a:t>III. PHẠM VI TRIỂN KHAI</a:t>
            </a:r>
          </a:p>
        </p:txBody>
      </p:sp>
      <p:pic>
        <p:nvPicPr>
          <p:cNvPr id="3" name="Picture 2">
            <a:extLst>
              <a:ext uri="{FF2B5EF4-FFF2-40B4-BE49-F238E27FC236}">
                <a16:creationId xmlns:a16="http://schemas.microsoft.com/office/drawing/2014/main" xmlns="" id="{7B8AE23D-D516-4366-8696-A6C0482EDD79}"/>
              </a:ext>
            </a:extLst>
          </p:cNvPr>
          <p:cNvPicPr>
            <a:picLocks noChangeAspect="1"/>
          </p:cNvPicPr>
          <p:nvPr/>
        </p:nvPicPr>
        <p:blipFill>
          <a:blip r:embed="rId3"/>
          <a:stretch>
            <a:fillRect/>
          </a:stretch>
        </p:blipFill>
        <p:spPr>
          <a:xfrm>
            <a:off x="0" y="0"/>
            <a:ext cx="9144000" cy="660400"/>
          </a:xfrm>
          <a:prstGeom prst="rect">
            <a:avLst/>
          </a:prstGeom>
        </p:spPr>
      </p:pic>
      <p:sp>
        <p:nvSpPr>
          <p:cNvPr id="10" name="Rectangle: Rounded Corners 9">
            <a:extLst>
              <a:ext uri="{FF2B5EF4-FFF2-40B4-BE49-F238E27FC236}">
                <a16:creationId xmlns:a16="http://schemas.microsoft.com/office/drawing/2014/main" xmlns="" id="{A63FC842-F2EA-46A4-8835-01A880FF7922}"/>
              </a:ext>
            </a:extLst>
          </p:cNvPr>
          <p:cNvSpPr/>
          <p:nvPr/>
        </p:nvSpPr>
        <p:spPr>
          <a:xfrm>
            <a:off x="152400" y="1749166"/>
            <a:ext cx="2667000" cy="287998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Các cá nhân và công ty sẽ nắm giữ tiền điện tử trong tài khoản tiền kỹ thuật số của Nam A Bank tại Nam A Bank hoặc trong các tài khoản được chỉ định, đặc biệt tại các tổ chức lưu ký được giám sát</a:t>
            </a:r>
          </a:p>
        </p:txBody>
      </p:sp>
      <p:sp>
        <p:nvSpPr>
          <p:cNvPr id="6" name="Rectangle: Rounded Corners 5">
            <a:extLst>
              <a:ext uri="{FF2B5EF4-FFF2-40B4-BE49-F238E27FC236}">
                <a16:creationId xmlns:a16="http://schemas.microsoft.com/office/drawing/2014/main" xmlns="" id="{02921359-62B4-40CC-B2F1-1EFD3937323F}"/>
              </a:ext>
            </a:extLst>
          </p:cNvPr>
          <p:cNvSpPr/>
          <p:nvPr/>
        </p:nvSpPr>
        <p:spPr>
          <a:xfrm>
            <a:off x="114300" y="1140083"/>
            <a:ext cx="8915400" cy="364867"/>
          </a:xfrm>
          <a:prstGeom prst="roundRect">
            <a:avLst/>
          </a:prstGeom>
        </p:spPr>
        <p:style>
          <a:lnRef idx="3">
            <a:schemeClr val="lt1"/>
          </a:lnRef>
          <a:fillRef idx="1">
            <a:schemeClr val="accent5"/>
          </a:fillRef>
          <a:effectRef idx="1">
            <a:schemeClr val="accent5"/>
          </a:effectRef>
          <a:fontRef idx="minor">
            <a:schemeClr val="lt1"/>
          </a:fontRef>
        </p:style>
        <p:txBody>
          <a:bodyPr anchor="ctr"/>
          <a:lstStyle/>
          <a:p>
            <a:pPr lvl="0" algn="ctr"/>
            <a:r>
              <a:rPr lang="en-US" sz="2000" b="1">
                <a:solidFill>
                  <a:srgbClr val="002060"/>
                </a:solidFill>
                <a:latin typeface="Times New Roman" panose="02020603050405020304" pitchFamily="18" charset="0"/>
                <a:cs typeface="Times New Roman" panose="02020603050405020304" pitchFamily="18" charset="0"/>
              </a:rPr>
              <a:t>Quy đổi tiền số Nam A Bank Coin trong hệ sinh thái Nam A Bank</a:t>
            </a:r>
          </a:p>
        </p:txBody>
      </p:sp>
      <p:sp>
        <p:nvSpPr>
          <p:cNvPr id="8" name="Rectangle: Rounded Corners 7">
            <a:extLst>
              <a:ext uri="{FF2B5EF4-FFF2-40B4-BE49-F238E27FC236}">
                <a16:creationId xmlns:a16="http://schemas.microsoft.com/office/drawing/2014/main" xmlns="" id="{08C7D7D6-2233-454F-A7F5-AE712EDF2024}"/>
              </a:ext>
            </a:extLst>
          </p:cNvPr>
          <p:cNvSpPr/>
          <p:nvPr/>
        </p:nvSpPr>
        <p:spPr>
          <a:xfrm>
            <a:off x="6324600" y="1749166"/>
            <a:ext cx="2667000" cy="287998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Nam A Bank sẽ xử lý mỗi giao dịch thanh toán chỉ cần ghi nợ vào tài khoản tiền kỹ thuật số của Nam A Bank của người thanh toán và ghi có tài khoản tiền kỹ thuật số của Nam A Bank của người nhận thanh toán</a:t>
            </a:r>
          </a:p>
        </p:txBody>
      </p:sp>
      <p:pic>
        <p:nvPicPr>
          <p:cNvPr id="1026" name="Picture 2" descr="icon-quan-ly-van-phong Công ty Cổ Phần Landsoft Việt Nam">
            <a:extLst>
              <a:ext uri="{FF2B5EF4-FFF2-40B4-BE49-F238E27FC236}">
                <a16:creationId xmlns:a16="http://schemas.microsoft.com/office/drawing/2014/main" xmlns="" id="{0CF48518-53A5-486D-8A69-3D8134BB73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35" r="19974"/>
          <a:stretch/>
        </p:blipFill>
        <p:spPr bwMode="auto">
          <a:xfrm>
            <a:off x="2895600" y="1749166"/>
            <a:ext cx="1219200" cy="12144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ông Tin Cá Nhân-biểu Tượng-miễn Phí Biểu Tượng Miễn Phí Tải Về">
            <a:extLst>
              <a:ext uri="{FF2B5EF4-FFF2-40B4-BE49-F238E27FC236}">
                <a16:creationId xmlns:a16="http://schemas.microsoft.com/office/drawing/2014/main" xmlns="" id="{53A9B0D2-A447-4686-91EB-A14C656163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4800" y="2230696"/>
            <a:ext cx="682108" cy="6821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Logo, company name&#10;&#10;Description automatically generated">
            <a:extLst>
              <a:ext uri="{FF2B5EF4-FFF2-40B4-BE49-F238E27FC236}">
                <a16:creationId xmlns:a16="http://schemas.microsoft.com/office/drawing/2014/main" xmlns="" id="{CE26D6A4-2B00-40BA-BC83-D7CCAA9874A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889" t="44732" r="10889" b="40766"/>
          <a:stretch/>
        </p:blipFill>
        <p:spPr>
          <a:xfrm>
            <a:off x="2832102" y="4629149"/>
            <a:ext cx="1295399" cy="192127"/>
          </a:xfrm>
          <a:prstGeom prst="rect">
            <a:avLst/>
          </a:prstGeom>
        </p:spPr>
      </p:pic>
      <p:sp>
        <p:nvSpPr>
          <p:cNvPr id="13" name="Cross 12">
            <a:extLst>
              <a:ext uri="{FF2B5EF4-FFF2-40B4-BE49-F238E27FC236}">
                <a16:creationId xmlns:a16="http://schemas.microsoft.com/office/drawing/2014/main" xmlns="" id="{C997DB8C-99D5-48F9-BD1B-CA70A2FCDFC3}"/>
              </a:ext>
            </a:extLst>
          </p:cNvPr>
          <p:cNvSpPr/>
          <p:nvPr/>
        </p:nvSpPr>
        <p:spPr>
          <a:xfrm>
            <a:off x="3289301" y="3026569"/>
            <a:ext cx="381000" cy="381000"/>
          </a:xfrm>
          <a:prstGeom prst="plus">
            <a:avLst>
              <a:gd name="adj" fmla="val 33333"/>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xmlns="" id="{92ECFC79-CD95-437F-8650-600D530FF709}"/>
              </a:ext>
            </a:extLst>
          </p:cNvPr>
          <p:cNvPicPr>
            <a:picLocks noChangeAspect="1"/>
          </p:cNvPicPr>
          <p:nvPr/>
        </p:nvPicPr>
        <p:blipFill>
          <a:blip r:embed="rId7"/>
          <a:stretch>
            <a:fillRect/>
          </a:stretch>
        </p:blipFill>
        <p:spPr>
          <a:xfrm>
            <a:off x="2877626" y="3445134"/>
            <a:ext cx="1255147" cy="1197106"/>
          </a:xfrm>
          <a:prstGeom prst="rect">
            <a:avLst/>
          </a:prstGeom>
        </p:spPr>
      </p:pic>
      <p:pic>
        <p:nvPicPr>
          <p:cNvPr id="16" name="Picture 15">
            <a:extLst>
              <a:ext uri="{FF2B5EF4-FFF2-40B4-BE49-F238E27FC236}">
                <a16:creationId xmlns:a16="http://schemas.microsoft.com/office/drawing/2014/main" xmlns="" id="{AEC96F8E-5FC3-47BA-980C-594958B22A9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74500" y="3394334"/>
            <a:ext cx="534048" cy="534048"/>
          </a:xfrm>
          <a:prstGeom prst="rect">
            <a:avLst/>
          </a:prstGeom>
        </p:spPr>
      </p:pic>
      <p:pic>
        <p:nvPicPr>
          <p:cNvPr id="4" name="Picture 3">
            <a:extLst>
              <a:ext uri="{FF2B5EF4-FFF2-40B4-BE49-F238E27FC236}">
                <a16:creationId xmlns:a16="http://schemas.microsoft.com/office/drawing/2014/main" xmlns="" id="{7D133A61-78AA-42AA-845C-007D0BD54148}"/>
              </a:ext>
            </a:extLst>
          </p:cNvPr>
          <p:cNvPicPr>
            <a:picLocks noChangeAspect="1"/>
          </p:cNvPicPr>
          <p:nvPr/>
        </p:nvPicPr>
        <p:blipFill>
          <a:blip r:embed="rId9"/>
          <a:stretch>
            <a:fillRect/>
          </a:stretch>
        </p:blipFill>
        <p:spPr>
          <a:xfrm>
            <a:off x="5405993" y="4597205"/>
            <a:ext cx="561808" cy="515314"/>
          </a:xfrm>
          <a:prstGeom prst="rect">
            <a:avLst/>
          </a:prstGeom>
        </p:spPr>
      </p:pic>
      <p:pic>
        <p:nvPicPr>
          <p:cNvPr id="9" name="Picture 8">
            <a:extLst>
              <a:ext uri="{FF2B5EF4-FFF2-40B4-BE49-F238E27FC236}">
                <a16:creationId xmlns:a16="http://schemas.microsoft.com/office/drawing/2014/main" xmlns="" id="{A03C83A3-9D5E-419E-B37B-F90A4C1D193C}"/>
              </a:ext>
            </a:extLst>
          </p:cNvPr>
          <p:cNvPicPr>
            <a:picLocks noChangeAspect="1"/>
          </p:cNvPicPr>
          <p:nvPr/>
        </p:nvPicPr>
        <p:blipFill>
          <a:blip r:embed="rId10"/>
          <a:stretch>
            <a:fillRect/>
          </a:stretch>
        </p:blipFill>
        <p:spPr>
          <a:xfrm>
            <a:off x="5706094" y="3921779"/>
            <a:ext cx="534048" cy="720461"/>
          </a:xfrm>
          <a:prstGeom prst="rect">
            <a:avLst/>
          </a:prstGeom>
        </p:spPr>
      </p:pic>
      <p:pic>
        <p:nvPicPr>
          <p:cNvPr id="18" name="Picture 17">
            <a:extLst>
              <a:ext uri="{FF2B5EF4-FFF2-40B4-BE49-F238E27FC236}">
                <a16:creationId xmlns:a16="http://schemas.microsoft.com/office/drawing/2014/main" xmlns="" id="{9EC6AA58-3760-4B5E-AC79-ECDB596C3B58}"/>
              </a:ext>
            </a:extLst>
          </p:cNvPr>
          <p:cNvPicPr>
            <a:picLocks noChangeAspect="1"/>
          </p:cNvPicPr>
          <p:nvPr/>
        </p:nvPicPr>
        <p:blipFill>
          <a:blip r:embed="rId11"/>
          <a:stretch>
            <a:fillRect/>
          </a:stretch>
        </p:blipFill>
        <p:spPr>
          <a:xfrm>
            <a:off x="6002598" y="4629149"/>
            <a:ext cx="616680" cy="451426"/>
          </a:xfrm>
          <a:prstGeom prst="rect">
            <a:avLst/>
          </a:prstGeom>
        </p:spPr>
      </p:pic>
      <p:sp>
        <p:nvSpPr>
          <p:cNvPr id="19" name="Arrow: Striped Right 18">
            <a:extLst>
              <a:ext uri="{FF2B5EF4-FFF2-40B4-BE49-F238E27FC236}">
                <a16:creationId xmlns:a16="http://schemas.microsoft.com/office/drawing/2014/main" xmlns="" id="{DD651F7C-7932-4583-B7DE-7CF016CCE359}"/>
              </a:ext>
            </a:extLst>
          </p:cNvPr>
          <p:cNvSpPr/>
          <p:nvPr/>
        </p:nvSpPr>
        <p:spPr>
          <a:xfrm>
            <a:off x="4407423" y="4099575"/>
            <a:ext cx="736619" cy="364867"/>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73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TextBox 19">
            <a:extLst>
              <a:ext uri="{FF2B5EF4-FFF2-40B4-BE49-F238E27FC236}">
                <a16:creationId xmlns:a16="http://schemas.microsoft.com/office/drawing/2014/main" xmlns="" id="{C3A8DCE1-7B5A-4146-915B-6CA34F693667}"/>
              </a:ext>
            </a:extLst>
          </p:cNvPr>
          <p:cNvSpPr txBox="1">
            <a:spLocks noChangeArrowheads="1"/>
          </p:cNvSpPr>
          <p:nvPr/>
        </p:nvSpPr>
        <p:spPr bwMode="auto">
          <a:xfrm>
            <a:off x="0" y="678418"/>
            <a:ext cx="6705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b="1" dirty="0">
                <a:solidFill>
                  <a:srgbClr val="002060"/>
                </a:solidFill>
                <a:latin typeface="Times New Roman" panose="02020603050405020304" pitchFamily="18" charset="0"/>
                <a:cs typeface="Times New Roman" panose="02020603050405020304" pitchFamily="18" charset="0"/>
              </a:rPr>
              <a:t>III. PHẠM VI TRIỂN KHAI</a:t>
            </a:r>
          </a:p>
        </p:txBody>
      </p:sp>
      <p:pic>
        <p:nvPicPr>
          <p:cNvPr id="3" name="Picture 2">
            <a:extLst>
              <a:ext uri="{FF2B5EF4-FFF2-40B4-BE49-F238E27FC236}">
                <a16:creationId xmlns:a16="http://schemas.microsoft.com/office/drawing/2014/main" xmlns="" id="{7B8AE23D-D516-4366-8696-A6C0482EDD79}"/>
              </a:ext>
            </a:extLst>
          </p:cNvPr>
          <p:cNvPicPr>
            <a:picLocks noChangeAspect="1"/>
          </p:cNvPicPr>
          <p:nvPr/>
        </p:nvPicPr>
        <p:blipFill>
          <a:blip r:embed="rId3"/>
          <a:stretch>
            <a:fillRect/>
          </a:stretch>
        </p:blipFill>
        <p:spPr>
          <a:xfrm>
            <a:off x="0" y="0"/>
            <a:ext cx="9144000" cy="660400"/>
          </a:xfrm>
          <a:prstGeom prst="rect">
            <a:avLst/>
          </a:prstGeom>
        </p:spPr>
      </p:pic>
      <p:sp>
        <p:nvSpPr>
          <p:cNvPr id="9" name="Rectangle: Rounded Corners 8">
            <a:extLst>
              <a:ext uri="{FF2B5EF4-FFF2-40B4-BE49-F238E27FC236}">
                <a16:creationId xmlns:a16="http://schemas.microsoft.com/office/drawing/2014/main" xmlns="" id="{A5B01D0F-99F7-4FB6-8C3A-B06F2D72B9D5}"/>
              </a:ext>
            </a:extLst>
          </p:cNvPr>
          <p:cNvSpPr/>
          <p:nvPr/>
        </p:nvSpPr>
        <p:spPr>
          <a:xfrm>
            <a:off x="4419600" y="3790950"/>
            <a:ext cx="4495800" cy="11978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Việc phát triển ra ngoài hệ thống Nam A Bank sẽ thực hiện thông qua các giải pháp thanh toán của </a:t>
            </a:r>
            <a:r>
              <a:rPr lang="en-US" b="1">
                <a:solidFill>
                  <a:srgbClr val="002060"/>
                </a:solidFill>
                <a:latin typeface="Times New Roman" panose="02020603050405020304" pitchFamily="18" charset="0"/>
                <a:cs typeface="Times New Roman" panose="02020603050405020304" pitchFamily="18" charset="0"/>
              </a:rPr>
              <a:t>Visa/Mastercard</a:t>
            </a:r>
          </a:p>
        </p:txBody>
      </p:sp>
      <p:sp>
        <p:nvSpPr>
          <p:cNvPr id="10" name="Rectangle: Rounded Corners 9">
            <a:extLst>
              <a:ext uri="{FF2B5EF4-FFF2-40B4-BE49-F238E27FC236}">
                <a16:creationId xmlns:a16="http://schemas.microsoft.com/office/drawing/2014/main" xmlns="" id="{A63FC842-F2EA-46A4-8835-01A880FF7922}"/>
              </a:ext>
            </a:extLst>
          </p:cNvPr>
          <p:cNvSpPr/>
          <p:nvPr/>
        </p:nvSpPr>
        <p:spPr>
          <a:xfrm>
            <a:off x="152400" y="1677383"/>
            <a:ext cx="4572000" cy="178873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Việc phát triển rộng hơn sẽ được phát triển giữa các Ngân hàng với nhau . Giao dịch thanh toán được thực hiện bằng cách ghi nợ vào tài khoản của ngân hàng (</a:t>
            </a:r>
            <a:r>
              <a:rPr lang="en-US" i="1">
                <a:solidFill>
                  <a:srgbClr val="002060"/>
                </a:solidFill>
                <a:latin typeface="Times New Roman" panose="02020603050405020304" pitchFamily="18" charset="0"/>
                <a:cs typeface="Times New Roman" panose="02020603050405020304" pitchFamily="18" charset="0"/>
              </a:rPr>
              <a:t>ngân hàng này có những khoản nợ ròng đối với những ngân hàng còn lại trong hệ thống</a:t>
            </a:r>
            <a:r>
              <a:rPr lang="en-US">
                <a:solidFill>
                  <a:srgbClr val="002060"/>
                </a:solidFill>
                <a:latin typeface="Times New Roman" panose="02020603050405020304" pitchFamily="18" charset="0"/>
                <a:cs typeface="Times New Roman" panose="02020603050405020304" pitchFamily="18" charset="0"/>
              </a:rPr>
              <a:t>) và ngược lại</a:t>
            </a:r>
          </a:p>
        </p:txBody>
      </p:sp>
      <p:sp>
        <p:nvSpPr>
          <p:cNvPr id="8" name="Rectangle: Rounded Corners 7">
            <a:extLst>
              <a:ext uri="{FF2B5EF4-FFF2-40B4-BE49-F238E27FC236}">
                <a16:creationId xmlns:a16="http://schemas.microsoft.com/office/drawing/2014/main" xmlns="" id="{BFD82C3C-0F82-4FF1-9BA9-A6254B91A239}"/>
              </a:ext>
            </a:extLst>
          </p:cNvPr>
          <p:cNvSpPr/>
          <p:nvPr/>
        </p:nvSpPr>
        <p:spPr>
          <a:xfrm>
            <a:off x="2076450" y="1161534"/>
            <a:ext cx="4991100" cy="364867"/>
          </a:xfrm>
          <a:prstGeom prst="roundRect">
            <a:avLst/>
          </a:prstGeom>
          <a:solidFill>
            <a:srgbClr val="FFFF00"/>
          </a:solidFill>
        </p:spPr>
        <p:style>
          <a:lnRef idx="3">
            <a:schemeClr val="lt1"/>
          </a:lnRef>
          <a:fillRef idx="1">
            <a:schemeClr val="accent5"/>
          </a:fillRef>
          <a:effectRef idx="1">
            <a:schemeClr val="accent5"/>
          </a:effectRef>
          <a:fontRef idx="minor">
            <a:schemeClr val="lt1"/>
          </a:fontRef>
        </p:style>
        <p:txBody>
          <a:bodyPr anchor="ctr"/>
          <a:lstStyle/>
          <a:p>
            <a:pPr lvl="0" algn="ctr"/>
            <a:r>
              <a:rPr lang="en-US" sz="2000" b="1">
                <a:solidFill>
                  <a:srgbClr val="002060"/>
                </a:solidFill>
                <a:latin typeface="Times New Roman" panose="02020603050405020304" pitchFamily="18" charset="0"/>
                <a:cs typeface="Times New Roman" panose="02020603050405020304" pitchFamily="18" charset="0"/>
              </a:rPr>
              <a:t>Phát triển ra ngoài Hệ thống Nam A Bank</a:t>
            </a:r>
          </a:p>
        </p:txBody>
      </p:sp>
      <p:pic>
        <p:nvPicPr>
          <p:cNvPr id="4" name="Picture 3" descr="Logo, company name&#10;&#10;Description automatically generated">
            <a:extLst>
              <a:ext uri="{FF2B5EF4-FFF2-40B4-BE49-F238E27FC236}">
                <a16:creationId xmlns:a16="http://schemas.microsoft.com/office/drawing/2014/main" xmlns="" id="{E8DFD459-94AD-4AF3-AB47-DB4A059D590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3620" b="33004"/>
          <a:stretch/>
        </p:blipFill>
        <p:spPr>
          <a:xfrm>
            <a:off x="6324600" y="1677383"/>
            <a:ext cx="1081088" cy="288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xmlns="" id="{B912CB1D-12E5-4F0F-81E0-AF8A87B8B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1216" y="2128053"/>
            <a:ext cx="687855" cy="714492"/>
          </a:xfrm>
          <a:prstGeom prst="rect">
            <a:avLst/>
          </a:prstGeom>
        </p:spPr>
      </p:pic>
      <p:pic>
        <p:nvPicPr>
          <p:cNvPr id="12" name="Picture 11">
            <a:extLst>
              <a:ext uri="{FF2B5EF4-FFF2-40B4-BE49-F238E27FC236}">
                <a16:creationId xmlns:a16="http://schemas.microsoft.com/office/drawing/2014/main" xmlns="" id="{FD286C16-A50B-4D3A-B6BA-1F29B577C4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55895" y="2376051"/>
            <a:ext cx="218495" cy="218495"/>
          </a:xfrm>
          <a:prstGeom prst="rect">
            <a:avLst/>
          </a:prstGeom>
        </p:spPr>
      </p:pic>
      <p:pic>
        <p:nvPicPr>
          <p:cNvPr id="6" name="Picture 5" descr="Logo, company name&#10;&#10;Description automatically generated">
            <a:extLst>
              <a:ext uri="{FF2B5EF4-FFF2-40B4-BE49-F238E27FC236}">
                <a16:creationId xmlns:a16="http://schemas.microsoft.com/office/drawing/2014/main" xmlns="" id="{4FB5EF73-1A10-45F7-81AA-98DFCE2AD87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98255" y="2180500"/>
            <a:ext cx="609600" cy="609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descr="Logo&#10;&#10;Description automatically generated">
            <a:extLst>
              <a:ext uri="{FF2B5EF4-FFF2-40B4-BE49-F238E27FC236}">
                <a16:creationId xmlns:a16="http://schemas.microsoft.com/office/drawing/2014/main" xmlns="" id="{81DCD108-D64D-471F-BE1D-85A534200B0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57433" y="2147998"/>
            <a:ext cx="674599" cy="6745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descr="A picture containing text, clipart&#10;&#10;Description automatically generated">
            <a:extLst>
              <a:ext uri="{FF2B5EF4-FFF2-40B4-BE49-F238E27FC236}">
                <a16:creationId xmlns:a16="http://schemas.microsoft.com/office/drawing/2014/main" xmlns="" id="{F3209F0D-DF41-4254-8A94-3BCA50D63EF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24600" y="3090543"/>
            <a:ext cx="1143000" cy="2560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descr="Logo&#10;&#10;Description automatically generated">
            <a:extLst>
              <a:ext uri="{FF2B5EF4-FFF2-40B4-BE49-F238E27FC236}">
                <a16:creationId xmlns:a16="http://schemas.microsoft.com/office/drawing/2014/main" xmlns="" id="{806CCB43-FA16-4BC6-8BF7-4566B9524E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6800" y="3962916"/>
            <a:ext cx="2397060" cy="843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0076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B8AE23D-D516-4366-8696-A6C0482EDD79}"/>
              </a:ext>
            </a:extLst>
          </p:cNvPr>
          <p:cNvPicPr>
            <a:picLocks noChangeAspect="1"/>
          </p:cNvPicPr>
          <p:nvPr/>
        </p:nvPicPr>
        <p:blipFill>
          <a:blip r:embed="rId3"/>
          <a:stretch>
            <a:fillRect/>
          </a:stretch>
        </p:blipFill>
        <p:spPr>
          <a:xfrm>
            <a:off x="0" y="0"/>
            <a:ext cx="9144000" cy="660400"/>
          </a:xfrm>
          <a:prstGeom prst="rect">
            <a:avLst/>
          </a:prstGeom>
        </p:spPr>
      </p:pic>
      <p:sp>
        <p:nvSpPr>
          <p:cNvPr id="11" name="Rectangle: Rounded Corners 10">
            <a:extLst>
              <a:ext uri="{FF2B5EF4-FFF2-40B4-BE49-F238E27FC236}">
                <a16:creationId xmlns:a16="http://schemas.microsoft.com/office/drawing/2014/main" xmlns="" id="{624150E3-95B3-4298-ADB5-47AAF530626A}"/>
              </a:ext>
            </a:extLst>
          </p:cNvPr>
          <p:cNvSpPr/>
          <p:nvPr/>
        </p:nvSpPr>
        <p:spPr>
          <a:xfrm>
            <a:off x="345677" y="4171950"/>
            <a:ext cx="1697832" cy="9048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Đưa ra đơn vị tính toán trong hệ thống tiền tệ</a:t>
            </a:r>
          </a:p>
        </p:txBody>
      </p:sp>
      <p:sp>
        <p:nvSpPr>
          <p:cNvPr id="12" name="Rectangle: Rounded Corners 11">
            <a:extLst>
              <a:ext uri="{FF2B5EF4-FFF2-40B4-BE49-F238E27FC236}">
                <a16:creationId xmlns:a16="http://schemas.microsoft.com/office/drawing/2014/main" xmlns="" id="{223B78FB-A3D7-48BB-BF21-1CEDACFFA18C}"/>
              </a:ext>
            </a:extLst>
          </p:cNvPr>
          <p:cNvSpPr/>
          <p:nvPr/>
        </p:nvSpPr>
        <p:spPr>
          <a:xfrm>
            <a:off x="6324600" y="2724150"/>
            <a:ext cx="2514600" cy="23526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Cung cấp phương tiện đảm bảo thanh toán bán buôn cuối cùng bằng cách sử dụng bảng cân đối kế toán của Nam A Bank làm phương tiện thanh toán chủ yếu</a:t>
            </a:r>
          </a:p>
        </p:txBody>
      </p:sp>
      <p:sp>
        <p:nvSpPr>
          <p:cNvPr id="13" name="Rectangle: Rounded Corners 12">
            <a:extLst>
              <a:ext uri="{FF2B5EF4-FFF2-40B4-BE49-F238E27FC236}">
                <a16:creationId xmlns:a16="http://schemas.microsoft.com/office/drawing/2014/main" xmlns="" id="{1E610163-1032-428E-B5C9-97CA7A82176A}"/>
              </a:ext>
            </a:extLst>
          </p:cNvPr>
          <p:cNvSpPr/>
          <p:nvPr/>
        </p:nvSpPr>
        <p:spPr>
          <a:xfrm>
            <a:off x="2185987" y="3868018"/>
            <a:ext cx="1697832" cy="12096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Đảm bảo hệ thống thanh toán vận hành thông suốt</a:t>
            </a:r>
          </a:p>
        </p:txBody>
      </p:sp>
      <p:sp>
        <p:nvSpPr>
          <p:cNvPr id="14" name="Rectangle: Rounded Corners 13">
            <a:extLst>
              <a:ext uri="{FF2B5EF4-FFF2-40B4-BE49-F238E27FC236}">
                <a16:creationId xmlns:a16="http://schemas.microsoft.com/office/drawing/2014/main" xmlns="" id="{C4AD89CC-FA23-4344-AADC-810903A9E97C}"/>
              </a:ext>
            </a:extLst>
          </p:cNvPr>
          <p:cNvSpPr/>
          <p:nvPr/>
        </p:nvSpPr>
        <p:spPr>
          <a:xfrm>
            <a:off x="4026297" y="3269816"/>
            <a:ext cx="2155825" cy="180426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a:solidFill>
                  <a:srgbClr val="002060"/>
                </a:solidFill>
                <a:latin typeface="Times New Roman" panose="02020603050405020304" pitchFamily="18" charset="0"/>
                <a:cs typeface="Times New Roman" panose="02020603050405020304" pitchFamily="18" charset="0"/>
              </a:rPr>
              <a:t>Giám sát tính vẹn toàn của hệ thống thanh toán và duy trì môi trường cạnh tranh bình đẳng</a:t>
            </a:r>
          </a:p>
        </p:txBody>
      </p:sp>
      <p:sp>
        <p:nvSpPr>
          <p:cNvPr id="15" name="Rectangle: Rounded Corners 14">
            <a:extLst>
              <a:ext uri="{FF2B5EF4-FFF2-40B4-BE49-F238E27FC236}">
                <a16:creationId xmlns:a16="http://schemas.microsoft.com/office/drawing/2014/main" xmlns="" id="{40D157A1-342E-46DA-9ADE-93D883699F9E}"/>
              </a:ext>
            </a:extLst>
          </p:cNvPr>
          <p:cNvSpPr/>
          <p:nvPr/>
        </p:nvSpPr>
        <p:spPr>
          <a:xfrm>
            <a:off x="2100262" y="1172650"/>
            <a:ext cx="4943475" cy="461665"/>
          </a:xfrm>
          <a:prstGeom prst="roundRect">
            <a:avLst/>
          </a:prstGeom>
          <a:solidFill>
            <a:srgbClr val="F3F81A"/>
          </a:solidFill>
        </p:spPr>
        <p:style>
          <a:lnRef idx="3">
            <a:schemeClr val="lt1"/>
          </a:lnRef>
          <a:fillRef idx="1">
            <a:schemeClr val="accent5"/>
          </a:fillRef>
          <a:effectRef idx="1">
            <a:schemeClr val="accent5"/>
          </a:effectRef>
          <a:fontRef idx="minor">
            <a:schemeClr val="lt1"/>
          </a:fontRef>
        </p:style>
        <p:txBody>
          <a:bodyPr anchor="ctr"/>
          <a:lstStyle/>
          <a:p>
            <a:pPr algn="ctr"/>
            <a:r>
              <a:rPr lang="en-US" sz="2000" b="1">
                <a:solidFill>
                  <a:srgbClr val="002060"/>
                </a:solidFill>
                <a:latin typeface="Times New Roman" panose="02020603050405020304" pitchFamily="18" charset="0"/>
                <a:cs typeface="Times New Roman" panose="02020603050405020304" pitchFamily="18" charset="0"/>
              </a:rPr>
              <a:t>Nam A Bank Coin – Hình thức triển khai</a:t>
            </a:r>
          </a:p>
        </p:txBody>
      </p:sp>
      <p:sp>
        <p:nvSpPr>
          <p:cNvPr id="9" name="TextBox 19">
            <a:extLst>
              <a:ext uri="{FF2B5EF4-FFF2-40B4-BE49-F238E27FC236}">
                <a16:creationId xmlns:a16="http://schemas.microsoft.com/office/drawing/2014/main" xmlns="" id="{4F3B7B75-690C-4CC3-8792-A892083E0CEE}"/>
              </a:ext>
            </a:extLst>
          </p:cNvPr>
          <p:cNvSpPr txBox="1">
            <a:spLocks noChangeArrowheads="1"/>
          </p:cNvSpPr>
          <p:nvPr/>
        </p:nvSpPr>
        <p:spPr bwMode="auto">
          <a:xfrm>
            <a:off x="19050" y="677098"/>
            <a:ext cx="6705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b="1" dirty="0">
                <a:solidFill>
                  <a:srgbClr val="002060"/>
                </a:solidFill>
                <a:latin typeface="Times New Roman" panose="02020603050405020304" pitchFamily="18" charset="0"/>
                <a:cs typeface="Times New Roman" panose="02020603050405020304" pitchFamily="18" charset="0"/>
              </a:rPr>
              <a:t>IV. HÌNH THỨC TRIỂN KHAI</a:t>
            </a:r>
          </a:p>
        </p:txBody>
      </p:sp>
      <p:pic>
        <p:nvPicPr>
          <p:cNvPr id="10" name="Picture 9">
            <a:extLst>
              <a:ext uri="{FF2B5EF4-FFF2-40B4-BE49-F238E27FC236}">
                <a16:creationId xmlns:a16="http://schemas.microsoft.com/office/drawing/2014/main" xmlns="" id="{679CEF88-8794-4061-B7CF-4BED93B5F5AC}"/>
              </a:ext>
            </a:extLst>
          </p:cNvPr>
          <p:cNvPicPr>
            <a:picLocks noChangeAspect="1"/>
          </p:cNvPicPr>
          <p:nvPr/>
        </p:nvPicPr>
        <p:blipFill>
          <a:blip r:embed="rId4"/>
          <a:stretch>
            <a:fillRect/>
          </a:stretch>
        </p:blipFill>
        <p:spPr>
          <a:xfrm>
            <a:off x="6979150" y="1705607"/>
            <a:ext cx="1205499" cy="948059"/>
          </a:xfrm>
          <a:prstGeom prst="rect">
            <a:avLst/>
          </a:prstGeom>
        </p:spPr>
      </p:pic>
      <p:pic>
        <p:nvPicPr>
          <p:cNvPr id="16" name="Picture 15">
            <a:extLst>
              <a:ext uri="{FF2B5EF4-FFF2-40B4-BE49-F238E27FC236}">
                <a16:creationId xmlns:a16="http://schemas.microsoft.com/office/drawing/2014/main" xmlns="" id="{1E7576BB-75E2-455D-AB9F-3F1DF63BBF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9162" y="2125900"/>
            <a:ext cx="620038" cy="576980"/>
          </a:xfrm>
          <a:prstGeom prst="rect">
            <a:avLst/>
          </a:prstGeom>
        </p:spPr>
      </p:pic>
      <p:pic>
        <p:nvPicPr>
          <p:cNvPr id="17" name="Picture 16">
            <a:extLst>
              <a:ext uri="{FF2B5EF4-FFF2-40B4-BE49-F238E27FC236}">
                <a16:creationId xmlns:a16="http://schemas.microsoft.com/office/drawing/2014/main" xmlns="" id="{AD708E49-EE4F-4C19-89A3-83D12728B6AF}"/>
              </a:ext>
            </a:extLst>
          </p:cNvPr>
          <p:cNvPicPr>
            <a:picLocks noChangeAspect="1"/>
          </p:cNvPicPr>
          <p:nvPr/>
        </p:nvPicPr>
        <p:blipFill>
          <a:blip r:embed="rId6"/>
          <a:stretch>
            <a:fillRect/>
          </a:stretch>
        </p:blipFill>
        <p:spPr>
          <a:xfrm>
            <a:off x="6310094" y="2197364"/>
            <a:ext cx="745778" cy="492899"/>
          </a:xfrm>
          <a:prstGeom prst="rect">
            <a:avLst/>
          </a:prstGeom>
        </p:spPr>
      </p:pic>
      <p:sp>
        <p:nvSpPr>
          <p:cNvPr id="18" name="Rectangle: Rounded Corners 11">
            <a:extLst>
              <a:ext uri="{FF2B5EF4-FFF2-40B4-BE49-F238E27FC236}">
                <a16:creationId xmlns:a16="http://schemas.microsoft.com/office/drawing/2014/main" xmlns="" id="{544186F2-6467-4D78-BEFF-A4592CDCA28F}"/>
              </a:ext>
            </a:extLst>
          </p:cNvPr>
          <p:cNvSpPr/>
          <p:nvPr/>
        </p:nvSpPr>
        <p:spPr>
          <a:xfrm>
            <a:off x="957287" y="3449228"/>
            <a:ext cx="380999" cy="66227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just"/>
            <a:r>
              <a:rPr lang="en-US" sz="2000" b="1">
                <a:solidFill>
                  <a:srgbClr val="002060"/>
                </a:solidFill>
                <a:latin typeface="Times New Roman" panose="02020603050405020304" pitchFamily="18" charset="0"/>
                <a:cs typeface="Times New Roman" panose="02020603050405020304" pitchFamily="18" charset="0"/>
              </a:rPr>
              <a:t>=</a:t>
            </a:r>
          </a:p>
        </p:txBody>
      </p:sp>
      <p:pic>
        <p:nvPicPr>
          <p:cNvPr id="19" name="Picture 18">
            <a:extLst>
              <a:ext uri="{FF2B5EF4-FFF2-40B4-BE49-F238E27FC236}">
                <a16:creationId xmlns:a16="http://schemas.microsoft.com/office/drawing/2014/main" xmlns="" id="{19820D85-B22E-489F-8EF9-490C0B8C88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148" y="3486150"/>
            <a:ext cx="588437" cy="588437"/>
          </a:xfrm>
          <a:prstGeom prst="rect">
            <a:avLst/>
          </a:prstGeom>
        </p:spPr>
      </p:pic>
      <p:sp>
        <p:nvSpPr>
          <p:cNvPr id="20" name="Rectangle: Rounded Corners 19">
            <a:extLst>
              <a:ext uri="{FF2B5EF4-FFF2-40B4-BE49-F238E27FC236}">
                <a16:creationId xmlns:a16="http://schemas.microsoft.com/office/drawing/2014/main" xmlns="" id="{20B968A5-766D-4555-AB08-FC95A11199C9}"/>
              </a:ext>
            </a:extLst>
          </p:cNvPr>
          <p:cNvSpPr/>
          <p:nvPr/>
        </p:nvSpPr>
        <p:spPr>
          <a:xfrm>
            <a:off x="1462506" y="3549534"/>
            <a:ext cx="519907" cy="461665"/>
          </a:xfrm>
          <a:prstGeom prst="roundRect">
            <a:avLst/>
          </a:prstGeom>
          <a:solidFill>
            <a:srgbClr val="92D050"/>
          </a:solidFill>
        </p:spPr>
        <p:style>
          <a:lnRef idx="3">
            <a:schemeClr val="lt1"/>
          </a:lnRef>
          <a:fillRef idx="1">
            <a:schemeClr val="accent5"/>
          </a:fillRef>
          <a:effectRef idx="1">
            <a:schemeClr val="accent5"/>
          </a:effectRef>
          <a:fontRef idx="minor">
            <a:schemeClr val="lt1"/>
          </a:fontRef>
        </p:style>
        <p:txBody>
          <a:bodyPr anchor="ctr"/>
          <a:lstStyle/>
          <a:p>
            <a:pPr algn="ctr"/>
            <a:r>
              <a:rPr lang="en-US" sz="2000" b="1">
                <a:solidFill>
                  <a:srgbClr val="002060"/>
                </a:solidFill>
                <a:latin typeface="Times New Roman" panose="02020603050405020304" pitchFamily="18" charset="0"/>
                <a:cs typeface="Times New Roman" panose="02020603050405020304" pitchFamily="18" charset="0"/>
              </a:rPr>
              <a:t>?</a:t>
            </a:r>
          </a:p>
        </p:txBody>
      </p:sp>
      <p:pic>
        <p:nvPicPr>
          <p:cNvPr id="21" name="Picture 20">
            <a:extLst>
              <a:ext uri="{FF2B5EF4-FFF2-40B4-BE49-F238E27FC236}">
                <a16:creationId xmlns:a16="http://schemas.microsoft.com/office/drawing/2014/main" xmlns="" id="{A15E5963-DB21-4BB2-ABE9-390C916031E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42900" y="2653666"/>
            <a:ext cx="1436167" cy="1126700"/>
          </a:xfrm>
          <a:prstGeom prst="rect">
            <a:avLst/>
          </a:prstGeom>
        </p:spPr>
      </p:pic>
      <p:pic>
        <p:nvPicPr>
          <p:cNvPr id="22" name="Picture 21">
            <a:extLst>
              <a:ext uri="{FF2B5EF4-FFF2-40B4-BE49-F238E27FC236}">
                <a16:creationId xmlns:a16="http://schemas.microsoft.com/office/drawing/2014/main" xmlns="" id="{8313443F-802D-4E44-9321-C7470B69003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64954" y="2099256"/>
            <a:ext cx="1843969" cy="10372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778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randombar(horizontal)">
                                      <p:cBhvr>
                                        <p:cTn id="16" dur="500"/>
                                        <p:tgtEl>
                                          <p:spTgt spid="1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randombar(horizontal)">
                                      <p:cBhvr>
                                        <p:cTn id="22" dur="500"/>
                                        <p:tgtEl>
                                          <p:spTgt spid="1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randombar(horizontal)">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8" grpId="0" animBg="1"/>
      <p:bldP spid="2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10580</TotalTime>
  <Words>2933</Words>
  <Application>Microsoft Office PowerPoint</Application>
  <PresentationFormat>On-screen Show (16:9)</PresentationFormat>
  <Paragraphs>136</Paragraphs>
  <Slides>26</Slides>
  <Notes>20</Notes>
  <HiddenSlides>0</HiddenSlides>
  <MMClips>1</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1" baseType="lpstr">
      <vt:lpstr>Arial</vt:lpstr>
      <vt:lpstr>Calibri</vt:lpstr>
      <vt:lpstr>Times New Roman</vt:lpstr>
      <vt:lpstr>Office Theme</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Cao Ky</dc:creator>
  <cp:lastModifiedBy>ADMIN</cp:lastModifiedBy>
  <cp:revision>105</cp:revision>
  <dcterms:created xsi:type="dcterms:W3CDTF">2019-09-12T07:39:27Z</dcterms:created>
  <dcterms:modified xsi:type="dcterms:W3CDTF">2022-05-31T16:52:30Z</dcterms:modified>
</cp:coreProperties>
</file>